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6"/>
  </p:notesMasterIdLst>
  <p:sldIdLst>
    <p:sldId id="256" r:id="rId2"/>
    <p:sldId id="281" r:id="rId3"/>
    <p:sldId id="259" r:id="rId4"/>
    <p:sldId id="260" r:id="rId5"/>
    <p:sldId id="270" r:id="rId6"/>
    <p:sldId id="263" r:id="rId7"/>
    <p:sldId id="261" r:id="rId8"/>
    <p:sldId id="271" r:id="rId9"/>
    <p:sldId id="264" r:id="rId10"/>
    <p:sldId id="265" r:id="rId11"/>
    <p:sldId id="272" r:id="rId12"/>
    <p:sldId id="262" r:id="rId13"/>
    <p:sldId id="266" r:id="rId14"/>
    <p:sldId id="274" r:id="rId15"/>
    <p:sldId id="267" r:id="rId16"/>
    <p:sldId id="268" r:id="rId17"/>
    <p:sldId id="273" r:id="rId18"/>
    <p:sldId id="269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2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BEA5CF-2B1D-4A0B-8F37-3BD01CEFCE4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E570A2D-3EC1-4C47-B178-96701643E20A}">
      <dgm:prSet/>
      <dgm:spPr/>
      <dgm:t>
        <a:bodyPr/>
        <a:lstStyle/>
        <a:p>
          <a:r>
            <a:rPr lang="en-US" altLang="ko-KR" dirty="0"/>
            <a:t>1. </a:t>
          </a:r>
          <a:r>
            <a:rPr lang="ko-KR" dirty="0"/>
            <a:t>지표 코딩</a:t>
          </a:r>
          <a:endParaRPr lang="en-US" dirty="0"/>
        </a:p>
      </dgm:t>
    </dgm:pt>
    <dgm:pt modelId="{12332380-7BDB-495A-8C1A-74C07594E0D4}" type="parTrans" cxnId="{A219F469-1C88-4116-80EE-70393A531C01}">
      <dgm:prSet/>
      <dgm:spPr/>
      <dgm:t>
        <a:bodyPr/>
        <a:lstStyle/>
        <a:p>
          <a:endParaRPr lang="en-US"/>
        </a:p>
      </dgm:t>
    </dgm:pt>
    <dgm:pt modelId="{06D0C1EA-1BE1-48BD-8588-1C1AE5E6CD12}" type="sibTrans" cxnId="{A219F469-1C88-4116-80EE-70393A531C01}">
      <dgm:prSet/>
      <dgm:spPr/>
      <dgm:t>
        <a:bodyPr/>
        <a:lstStyle/>
        <a:p>
          <a:endParaRPr lang="en-US"/>
        </a:p>
      </dgm:t>
    </dgm:pt>
    <dgm:pt modelId="{F8EB538E-3C04-461D-B5D3-A06F94D89D81}">
      <dgm:prSet/>
      <dgm:spPr/>
      <dgm:t>
        <a:bodyPr/>
        <a:lstStyle/>
        <a:p>
          <a:r>
            <a:rPr lang="en-US" altLang="ko-KR" dirty="0"/>
            <a:t>2. </a:t>
          </a:r>
          <a:r>
            <a:rPr lang="ko-KR" dirty="0"/>
            <a:t>실시간 가격기록기</a:t>
          </a:r>
          <a:endParaRPr lang="en-US" dirty="0"/>
        </a:p>
      </dgm:t>
    </dgm:pt>
    <dgm:pt modelId="{9B9D4320-791E-46CA-AD21-1E35577EFB8F}" type="parTrans" cxnId="{6E7BEB94-8BF5-4B07-B91B-235B61A3E8F8}">
      <dgm:prSet/>
      <dgm:spPr/>
      <dgm:t>
        <a:bodyPr/>
        <a:lstStyle/>
        <a:p>
          <a:endParaRPr lang="en-US"/>
        </a:p>
      </dgm:t>
    </dgm:pt>
    <dgm:pt modelId="{57CF7704-2DD1-4972-A841-AC30B37AE453}" type="sibTrans" cxnId="{6E7BEB94-8BF5-4B07-B91B-235B61A3E8F8}">
      <dgm:prSet/>
      <dgm:spPr/>
      <dgm:t>
        <a:bodyPr/>
        <a:lstStyle/>
        <a:p>
          <a:endParaRPr lang="en-US"/>
        </a:p>
      </dgm:t>
    </dgm:pt>
    <dgm:pt modelId="{0C8A0513-C1DA-46C8-B59F-4815EB2B3F0C}">
      <dgm:prSet/>
      <dgm:spPr/>
      <dgm:t>
        <a:bodyPr/>
        <a:lstStyle/>
        <a:p>
          <a:r>
            <a:rPr lang="en-US" altLang="ko-KR" dirty="0"/>
            <a:t>3. </a:t>
          </a:r>
          <a:r>
            <a:rPr lang="ko-KR" dirty="0"/>
            <a:t>곡물가격 프로젝트</a:t>
          </a:r>
          <a:endParaRPr lang="en-US" dirty="0"/>
        </a:p>
      </dgm:t>
    </dgm:pt>
    <dgm:pt modelId="{92BFE366-3E01-4488-9D88-3D537A47F074}" type="parTrans" cxnId="{2AB08021-F36F-4100-966E-B4A76DBF0D44}">
      <dgm:prSet/>
      <dgm:spPr/>
      <dgm:t>
        <a:bodyPr/>
        <a:lstStyle/>
        <a:p>
          <a:endParaRPr lang="en-US"/>
        </a:p>
      </dgm:t>
    </dgm:pt>
    <dgm:pt modelId="{C559A52E-498F-4FA6-BF5D-929E79100FFE}" type="sibTrans" cxnId="{2AB08021-F36F-4100-966E-B4A76DBF0D44}">
      <dgm:prSet/>
      <dgm:spPr/>
      <dgm:t>
        <a:bodyPr/>
        <a:lstStyle/>
        <a:p>
          <a:endParaRPr lang="en-US"/>
        </a:p>
      </dgm:t>
    </dgm:pt>
    <dgm:pt modelId="{37D86789-8737-4546-98BE-44FFC3800D42}">
      <dgm:prSet/>
      <dgm:spPr/>
      <dgm:t>
        <a:bodyPr/>
        <a:lstStyle/>
        <a:p>
          <a:r>
            <a:rPr lang="en-US" altLang="ko-KR" dirty="0"/>
            <a:t>4. </a:t>
          </a:r>
          <a:r>
            <a:rPr lang="ko-KR" dirty="0"/>
            <a:t>끝말잇기 인공지능</a:t>
          </a:r>
          <a:endParaRPr lang="en-US" dirty="0"/>
        </a:p>
      </dgm:t>
    </dgm:pt>
    <dgm:pt modelId="{038A7D41-93EB-4E46-85AD-4B4E85118C21}" type="parTrans" cxnId="{A739296F-002B-4DA3-A660-3329E936DAD6}">
      <dgm:prSet/>
      <dgm:spPr/>
      <dgm:t>
        <a:bodyPr/>
        <a:lstStyle/>
        <a:p>
          <a:endParaRPr lang="en-US"/>
        </a:p>
      </dgm:t>
    </dgm:pt>
    <dgm:pt modelId="{2F8C941B-C150-4532-AD92-F2FE9F03A99C}" type="sibTrans" cxnId="{A739296F-002B-4DA3-A660-3329E936DAD6}">
      <dgm:prSet/>
      <dgm:spPr/>
      <dgm:t>
        <a:bodyPr/>
        <a:lstStyle/>
        <a:p>
          <a:endParaRPr lang="en-US"/>
        </a:p>
      </dgm:t>
    </dgm:pt>
    <dgm:pt modelId="{8AAA1D82-1C99-40A9-ACAD-8B1971F0B868}">
      <dgm:prSet/>
      <dgm:spPr/>
      <dgm:t>
        <a:bodyPr/>
        <a:lstStyle/>
        <a:p>
          <a:r>
            <a:rPr lang="en-US" altLang="ko-KR" dirty="0"/>
            <a:t>5. </a:t>
          </a:r>
          <a:r>
            <a:rPr lang="ko-KR" dirty="0"/>
            <a:t>인공지능 면접사이트</a:t>
          </a:r>
          <a:endParaRPr lang="en-US" dirty="0"/>
        </a:p>
      </dgm:t>
    </dgm:pt>
    <dgm:pt modelId="{8C71E439-1045-47D8-B5E2-7C4CDDBA6BD9}" type="parTrans" cxnId="{E6DA7F22-1CED-4C5C-9F86-D1542FF3FBC3}">
      <dgm:prSet/>
      <dgm:spPr/>
      <dgm:t>
        <a:bodyPr/>
        <a:lstStyle/>
        <a:p>
          <a:endParaRPr lang="en-US"/>
        </a:p>
      </dgm:t>
    </dgm:pt>
    <dgm:pt modelId="{5639FA21-892A-402E-B116-30E3FE52B27B}" type="sibTrans" cxnId="{E6DA7F22-1CED-4C5C-9F86-D1542FF3FBC3}">
      <dgm:prSet/>
      <dgm:spPr/>
      <dgm:t>
        <a:bodyPr/>
        <a:lstStyle/>
        <a:p>
          <a:endParaRPr lang="en-US"/>
        </a:p>
      </dgm:t>
    </dgm:pt>
    <dgm:pt modelId="{DE248E09-99B8-449C-8193-7754A2093D67}">
      <dgm:prSet/>
      <dgm:spPr/>
      <dgm:t>
        <a:bodyPr/>
        <a:lstStyle/>
        <a:p>
          <a:r>
            <a:rPr lang="en-US" dirty="0"/>
            <a:t>6. </a:t>
          </a:r>
          <a:r>
            <a:rPr lang="ko-KR" altLang="en-US" dirty="0" err="1"/>
            <a:t>데이콘</a:t>
          </a:r>
          <a:r>
            <a:rPr lang="ko-KR" altLang="en-US" dirty="0"/>
            <a:t> </a:t>
          </a:r>
          <a:r>
            <a:rPr lang="en-US" altLang="ko-KR" dirty="0"/>
            <a:t>– </a:t>
          </a:r>
          <a:r>
            <a:rPr lang="ko-KR" altLang="en-US" dirty="0"/>
            <a:t>국민대 프로젝트</a:t>
          </a:r>
          <a:endParaRPr lang="en-US" dirty="0"/>
        </a:p>
      </dgm:t>
    </dgm:pt>
    <dgm:pt modelId="{8F3E554E-11A2-44CA-9F7C-ECF4DF7C982F}" type="parTrans" cxnId="{D4B3A26C-377C-4EF9-A6D5-A6789BF27300}">
      <dgm:prSet/>
      <dgm:spPr/>
      <dgm:t>
        <a:bodyPr/>
        <a:lstStyle/>
        <a:p>
          <a:pPr latinLnBrk="1"/>
          <a:endParaRPr lang="ko-KR" altLang="en-US"/>
        </a:p>
      </dgm:t>
    </dgm:pt>
    <dgm:pt modelId="{A5FC3024-7AED-4271-9126-3D5CBF4859F9}" type="sibTrans" cxnId="{D4B3A26C-377C-4EF9-A6D5-A6789BF27300}">
      <dgm:prSet/>
      <dgm:spPr/>
      <dgm:t>
        <a:bodyPr/>
        <a:lstStyle/>
        <a:p>
          <a:pPr latinLnBrk="1"/>
          <a:endParaRPr lang="ko-KR" altLang="en-US"/>
        </a:p>
      </dgm:t>
    </dgm:pt>
    <dgm:pt modelId="{AB608370-18D2-43AD-8471-6924CBFE0B93}">
      <dgm:prSet/>
      <dgm:spPr/>
      <dgm:t>
        <a:bodyPr/>
        <a:lstStyle/>
        <a:p>
          <a:r>
            <a:rPr lang="en-US" dirty="0"/>
            <a:t>7. </a:t>
          </a:r>
          <a:r>
            <a:rPr lang="ko-KR" altLang="en-US" dirty="0" err="1"/>
            <a:t>데이콘</a:t>
          </a:r>
          <a:r>
            <a:rPr lang="ko-KR" altLang="en-US" dirty="0"/>
            <a:t> </a:t>
          </a:r>
          <a:r>
            <a:rPr lang="en-US" altLang="ko-KR" dirty="0"/>
            <a:t>– </a:t>
          </a:r>
          <a:r>
            <a:rPr lang="ko-KR" altLang="en-US" dirty="0"/>
            <a:t>소득예측 프로젝트</a:t>
          </a:r>
          <a:endParaRPr lang="en-US" dirty="0"/>
        </a:p>
      </dgm:t>
    </dgm:pt>
    <dgm:pt modelId="{C8F143A5-CDCB-4C90-A737-B0E756BF9F43}" type="parTrans" cxnId="{676780E7-AEE0-460C-A970-38B105317342}">
      <dgm:prSet/>
      <dgm:spPr/>
      <dgm:t>
        <a:bodyPr/>
        <a:lstStyle/>
        <a:p>
          <a:pPr latinLnBrk="1"/>
          <a:endParaRPr lang="ko-KR" altLang="en-US"/>
        </a:p>
      </dgm:t>
    </dgm:pt>
    <dgm:pt modelId="{B9580653-7ABF-4723-A9B2-B3C15B192D8B}" type="sibTrans" cxnId="{676780E7-AEE0-460C-A970-38B105317342}">
      <dgm:prSet/>
      <dgm:spPr/>
      <dgm:t>
        <a:bodyPr/>
        <a:lstStyle/>
        <a:p>
          <a:pPr latinLnBrk="1"/>
          <a:endParaRPr lang="ko-KR" altLang="en-US"/>
        </a:p>
      </dgm:t>
    </dgm:pt>
    <dgm:pt modelId="{806209C4-6695-4E63-A871-7885BC943AFD}" type="pres">
      <dgm:prSet presAssocID="{2FBEA5CF-2B1D-4A0B-8F37-3BD01CEFCE4D}" presName="linear" presStyleCnt="0">
        <dgm:presLayoutVars>
          <dgm:animLvl val="lvl"/>
          <dgm:resizeHandles val="exact"/>
        </dgm:presLayoutVars>
      </dgm:prSet>
      <dgm:spPr/>
    </dgm:pt>
    <dgm:pt modelId="{26C082CF-4BE9-4CD9-B33C-F9965D83ADEE}" type="pres">
      <dgm:prSet presAssocID="{BE570A2D-3EC1-4C47-B178-96701643E20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AFE86F2-3FE2-42A2-B253-9263C5B994DF}" type="pres">
      <dgm:prSet presAssocID="{06D0C1EA-1BE1-48BD-8588-1C1AE5E6CD12}" presName="spacer" presStyleCnt="0"/>
      <dgm:spPr/>
    </dgm:pt>
    <dgm:pt modelId="{28B9F1CE-9158-4486-86A8-1449618FB9DF}" type="pres">
      <dgm:prSet presAssocID="{F8EB538E-3C04-461D-B5D3-A06F94D89D8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71363009-D1EC-42C0-8B16-71349A1BE6DE}" type="pres">
      <dgm:prSet presAssocID="{57CF7704-2DD1-4972-A841-AC30B37AE453}" presName="spacer" presStyleCnt="0"/>
      <dgm:spPr/>
    </dgm:pt>
    <dgm:pt modelId="{07C08E30-D3AE-49F9-A11C-FF25742722C5}" type="pres">
      <dgm:prSet presAssocID="{0C8A0513-C1DA-46C8-B59F-4815EB2B3F0C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3D0DB6D5-72F2-471C-9788-59D27728892D}" type="pres">
      <dgm:prSet presAssocID="{C559A52E-498F-4FA6-BF5D-929E79100FFE}" presName="spacer" presStyleCnt="0"/>
      <dgm:spPr/>
    </dgm:pt>
    <dgm:pt modelId="{65ADA75E-D89A-4AE8-ACAB-91662CFE708C}" type="pres">
      <dgm:prSet presAssocID="{37D86789-8737-4546-98BE-44FFC3800D42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BD23AA51-4E39-47F8-9B4E-BBB8EEB18549}" type="pres">
      <dgm:prSet presAssocID="{2F8C941B-C150-4532-AD92-F2FE9F03A99C}" presName="spacer" presStyleCnt="0"/>
      <dgm:spPr/>
    </dgm:pt>
    <dgm:pt modelId="{CF3EC846-67A8-411E-AF47-75FDDD7543C1}" type="pres">
      <dgm:prSet presAssocID="{8AAA1D82-1C99-40A9-ACAD-8B1971F0B868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95EA3594-081D-4710-AF2E-4D3C010470D6}" type="pres">
      <dgm:prSet presAssocID="{5639FA21-892A-402E-B116-30E3FE52B27B}" presName="spacer" presStyleCnt="0"/>
      <dgm:spPr/>
    </dgm:pt>
    <dgm:pt modelId="{53B41B53-13AA-4B18-B99A-D215796056ED}" type="pres">
      <dgm:prSet presAssocID="{DE248E09-99B8-449C-8193-7754A2093D67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A0197490-046D-43FE-8C2C-5BC320C55874}" type="pres">
      <dgm:prSet presAssocID="{A5FC3024-7AED-4271-9126-3D5CBF4859F9}" presName="spacer" presStyleCnt="0"/>
      <dgm:spPr/>
    </dgm:pt>
    <dgm:pt modelId="{149AC0BE-4A77-4C31-8B16-59C7FAD922B3}" type="pres">
      <dgm:prSet presAssocID="{AB608370-18D2-43AD-8471-6924CBFE0B9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2AB08021-F36F-4100-966E-B4A76DBF0D44}" srcId="{2FBEA5CF-2B1D-4A0B-8F37-3BD01CEFCE4D}" destId="{0C8A0513-C1DA-46C8-B59F-4815EB2B3F0C}" srcOrd="2" destOrd="0" parTransId="{92BFE366-3E01-4488-9D88-3D537A47F074}" sibTransId="{C559A52E-498F-4FA6-BF5D-929E79100FFE}"/>
    <dgm:cxn modelId="{E6DA7F22-1CED-4C5C-9F86-D1542FF3FBC3}" srcId="{2FBEA5CF-2B1D-4A0B-8F37-3BD01CEFCE4D}" destId="{8AAA1D82-1C99-40A9-ACAD-8B1971F0B868}" srcOrd="4" destOrd="0" parTransId="{8C71E439-1045-47D8-B5E2-7C4CDDBA6BD9}" sibTransId="{5639FA21-892A-402E-B116-30E3FE52B27B}"/>
    <dgm:cxn modelId="{E1815032-8077-4128-90AC-11FEB982FAC1}" type="presOf" srcId="{BE570A2D-3EC1-4C47-B178-96701643E20A}" destId="{26C082CF-4BE9-4CD9-B33C-F9965D83ADEE}" srcOrd="0" destOrd="0" presId="urn:microsoft.com/office/officeart/2005/8/layout/vList2"/>
    <dgm:cxn modelId="{FF54E839-92C0-4A09-8523-FEE05CE250FF}" type="presOf" srcId="{2FBEA5CF-2B1D-4A0B-8F37-3BD01CEFCE4D}" destId="{806209C4-6695-4E63-A871-7885BC943AFD}" srcOrd="0" destOrd="0" presId="urn:microsoft.com/office/officeart/2005/8/layout/vList2"/>
    <dgm:cxn modelId="{A219F469-1C88-4116-80EE-70393A531C01}" srcId="{2FBEA5CF-2B1D-4A0B-8F37-3BD01CEFCE4D}" destId="{BE570A2D-3EC1-4C47-B178-96701643E20A}" srcOrd="0" destOrd="0" parTransId="{12332380-7BDB-495A-8C1A-74C07594E0D4}" sibTransId="{06D0C1EA-1BE1-48BD-8588-1C1AE5E6CD12}"/>
    <dgm:cxn modelId="{D4B3A26C-377C-4EF9-A6D5-A6789BF27300}" srcId="{2FBEA5CF-2B1D-4A0B-8F37-3BD01CEFCE4D}" destId="{DE248E09-99B8-449C-8193-7754A2093D67}" srcOrd="5" destOrd="0" parTransId="{8F3E554E-11A2-44CA-9F7C-ECF4DF7C982F}" sibTransId="{A5FC3024-7AED-4271-9126-3D5CBF4859F9}"/>
    <dgm:cxn modelId="{A739296F-002B-4DA3-A660-3329E936DAD6}" srcId="{2FBEA5CF-2B1D-4A0B-8F37-3BD01CEFCE4D}" destId="{37D86789-8737-4546-98BE-44FFC3800D42}" srcOrd="3" destOrd="0" parTransId="{038A7D41-93EB-4E46-85AD-4B4E85118C21}" sibTransId="{2F8C941B-C150-4532-AD92-F2FE9F03A99C}"/>
    <dgm:cxn modelId="{5682F189-6C19-4BA6-90DF-F0CD6A5106E0}" type="presOf" srcId="{0C8A0513-C1DA-46C8-B59F-4815EB2B3F0C}" destId="{07C08E30-D3AE-49F9-A11C-FF25742722C5}" srcOrd="0" destOrd="0" presId="urn:microsoft.com/office/officeart/2005/8/layout/vList2"/>
    <dgm:cxn modelId="{6E7BEB94-8BF5-4B07-B91B-235B61A3E8F8}" srcId="{2FBEA5CF-2B1D-4A0B-8F37-3BD01CEFCE4D}" destId="{F8EB538E-3C04-461D-B5D3-A06F94D89D81}" srcOrd="1" destOrd="0" parTransId="{9B9D4320-791E-46CA-AD21-1E35577EFB8F}" sibTransId="{57CF7704-2DD1-4972-A841-AC30B37AE453}"/>
    <dgm:cxn modelId="{F85F6FA0-DB19-4D06-A424-B07F2D94D3CA}" type="presOf" srcId="{8AAA1D82-1C99-40A9-ACAD-8B1971F0B868}" destId="{CF3EC846-67A8-411E-AF47-75FDDD7543C1}" srcOrd="0" destOrd="0" presId="urn:microsoft.com/office/officeart/2005/8/layout/vList2"/>
    <dgm:cxn modelId="{A58520BE-0867-48E4-A9DA-760132580EDA}" type="presOf" srcId="{37D86789-8737-4546-98BE-44FFC3800D42}" destId="{65ADA75E-D89A-4AE8-ACAB-91662CFE708C}" srcOrd="0" destOrd="0" presId="urn:microsoft.com/office/officeart/2005/8/layout/vList2"/>
    <dgm:cxn modelId="{AA4746D0-7E09-4F22-8E20-213A82383691}" type="presOf" srcId="{AB608370-18D2-43AD-8471-6924CBFE0B93}" destId="{149AC0BE-4A77-4C31-8B16-59C7FAD922B3}" srcOrd="0" destOrd="0" presId="urn:microsoft.com/office/officeart/2005/8/layout/vList2"/>
    <dgm:cxn modelId="{57E0DBD0-8F19-4721-ADAE-EFDC4403154B}" type="presOf" srcId="{DE248E09-99B8-449C-8193-7754A2093D67}" destId="{53B41B53-13AA-4B18-B99A-D215796056ED}" srcOrd="0" destOrd="0" presId="urn:microsoft.com/office/officeart/2005/8/layout/vList2"/>
    <dgm:cxn modelId="{B8AE85E6-6000-4972-A468-344742062C53}" type="presOf" srcId="{F8EB538E-3C04-461D-B5D3-A06F94D89D81}" destId="{28B9F1CE-9158-4486-86A8-1449618FB9DF}" srcOrd="0" destOrd="0" presId="urn:microsoft.com/office/officeart/2005/8/layout/vList2"/>
    <dgm:cxn modelId="{676780E7-AEE0-460C-A970-38B105317342}" srcId="{2FBEA5CF-2B1D-4A0B-8F37-3BD01CEFCE4D}" destId="{AB608370-18D2-43AD-8471-6924CBFE0B93}" srcOrd="6" destOrd="0" parTransId="{C8F143A5-CDCB-4C90-A737-B0E756BF9F43}" sibTransId="{B9580653-7ABF-4723-A9B2-B3C15B192D8B}"/>
    <dgm:cxn modelId="{C66ABA1D-E19F-4BA1-86EF-EEDA3BFEB483}" type="presParOf" srcId="{806209C4-6695-4E63-A871-7885BC943AFD}" destId="{26C082CF-4BE9-4CD9-B33C-F9965D83ADEE}" srcOrd="0" destOrd="0" presId="urn:microsoft.com/office/officeart/2005/8/layout/vList2"/>
    <dgm:cxn modelId="{5C3302E5-7FC0-478D-841C-273E7CF8D1A7}" type="presParOf" srcId="{806209C4-6695-4E63-A871-7885BC943AFD}" destId="{EAFE86F2-3FE2-42A2-B253-9263C5B994DF}" srcOrd="1" destOrd="0" presId="urn:microsoft.com/office/officeart/2005/8/layout/vList2"/>
    <dgm:cxn modelId="{F0493771-C82B-4B1C-9593-5E8DCBE611AC}" type="presParOf" srcId="{806209C4-6695-4E63-A871-7885BC943AFD}" destId="{28B9F1CE-9158-4486-86A8-1449618FB9DF}" srcOrd="2" destOrd="0" presId="urn:microsoft.com/office/officeart/2005/8/layout/vList2"/>
    <dgm:cxn modelId="{0CB5D5B8-30D3-485C-BE58-9941E332C176}" type="presParOf" srcId="{806209C4-6695-4E63-A871-7885BC943AFD}" destId="{71363009-D1EC-42C0-8B16-71349A1BE6DE}" srcOrd="3" destOrd="0" presId="urn:microsoft.com/office/officeart/2005/8/layout/vList2"/>
    <dgm:cxn modelId="{7B8A9C6A-1168-4437-8BA3-22EE82DB6F13}" type="presParOf" srcId="{806209C4-6695-4E63-A871-7885BC943AFD}" destId="{07C08E30-D3AE-49F9-A11C-FF25742722C5}" srcOrd="4" destOrd="0" presId="urn:microsoft.com/office/officeart/2005/8/layout/vList2"/>
    <dgm:cxn modelId="{9F8BB96C-A1EB-4EC8-8CD7-FD9F983CA32C}" type="presParOf" srcId="{806209C4-6695-4E63-A871-7885BC943AFD}" destId="{3D0DB6D5-72F2-471C-9788-59D27728892D}" srcOrd="5" destOrd="0" presId="urn:microsoft.com/office/officeart/2005/8/layout/vList2"/>
    <dgm:cxn modelId="{D05A78B1-F0AE-4318-A2F1-28A25D016A69}" type="presParOf" srcId="{806209C4-6695-4E63-A871-7885BC943AFD}" destId="{65ADA75E-D89A-4AE8-ACAB-91662CFE708C}" srcOrd="6" destOrd="0" presId="urn:microsoft.com/office/officeart/2005/8/layout/vList2"/>
    <dgm:cxn modelId="{74F9E9B7-35F7-4B63-849D-80D7DB7B49D6}" type="presParOf" srcId="{806209C4-6695-4E63-A871-7885BC943AFD}" destId="{BD23AA51-4E39-47F8-9B4E-BBB8EEB18549}" srcOrd="7" destOrd="0" presId="urn:microsoft.com/office/officeart/2005/8/layout/vList2"/>
    <dgm:cxn modelId="{8CD7245B-0B75-4BA3-BED8-5D7C4F4BA422}" type="presParOf" srcId="{806209C4-6695-4E63-A871-7885BC943AFD}" destId="{CF3EC846-67A8-411E-AF47-75FDDD7543C1}" srcOrd="8" destOrd="0" presId="urn:microsoft.com/office/officeart/2005/8/layout/vList2"/>
    <dgm:cxn modelId="{36FE09C2-51C8-4CB0-B255-51DB37738CFE}" type="presParOf" srcId="{806209C4-6695-4E63-A871-7885BC943AFD}" destId="{95EA3594-081D-4710-AF2E-4D3C010470D6}" srcOrd="9" destOrd="0" presId="urn:microsoft.com/office/officeart/2005/8/layout/vList2"/>
    <dgm:cxn modelId="{D2FDFC8F-7161-48D4-A941-1B832C00DE18}" type="presParOf" srcId="{806209C4-6695-4E63-A871-7885BC943AFD}" destId="{53B41B53-13AA-4B18-B99A-D215796056ED}" srcOrd="10" destOrd="0" presId="urn:microsoft.com/office/officeart/2005/8/layout/vList2"/>
    <dgm:cxn modelId="{2DD4B077-F1E7-4F8F-A337-68144CE7320D}" type="presParOf" srcId="{806209C4-6695-4E63-A871-7885BC943AFD}" destId="{A0197490-046D-43FE-8C2C-5BC320C55874}" srcOrd="11" destOrd="0" presId="urn:microsoft.com/office/officeart/2005/8/layout/vList2"/>
    <dgm:cxn modelId="{1FCB6779-5840-4922-A487-BA2F94CF904B}" type="presParOf" srcId="{806209C4-6695-4E63-A871-7885BC943AFD}" destId="{149AC0BE-4A77-4C31-8B16-59C7FAD922B3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C082CF-4BE9-4CD9-B33C-F9965D83ADEE}">
      <dsp:nvSpPr>
        <dsp:cNvPr id="0" name=""/>
        <dsp:cNvSpPr/>
      </dsp:nvSpPr>
      <dsp:spPr>
        <a:xfrm>
          <a:off x="0" y="103710"/>
          <a:ext cx="6900512" cy="702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1. </a:t>
          </a:r>
          <a:r>
            <a:rPr lang="ko-KR" sz="2400" kern="1200" dirty="0"/>
            <a:t>지표 코딩</a:t>
          </a:r>
          <a:endParaRPr lang="en-US" sz="2400" kern="1200" dirty="0"/>
        </a:p>
      </dsp:txBody>
      <dsp:txXfrm>
        <a:off x="34269" y="137979"/>
        <a:ext cx="6831974" cy="633462"/>
      </dsp:txXfrm>
    </dsp:sp>
    <dsp:sp modelId="{28B9F1CE-9158-4486-86A8-1449618FB9DF}">
      <dsp:nvSpPr>
        <dsp:cNvPr id="0" name=""/>
        <dsp:cNvSpPr/>
      </dsp:nvSpPr>
      <dsp:spPr>
        <a:xfrm>
          <a:off x="0" y="874830"/>
          <a:ext cx="6900512" cy="702000"/>
        </a:xfrm>
        <a:prstGeom prst="roundRect">
          <a:avLst/>
        </a:prstGeom>
        <a:solidFill>
          <a:schemeClr val="accent2">
            <a:hueOff val="-408258"/>
            <a:satOff val="-1886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2. </a:t>
          </a:r>
          <a:r>
            <a:rPr lang="ko-KR" sz="2400" kern="1200" dirty="0"/>
            <a:t>실시간 가격기록기</a:t>
          </a:r>
          <a:endParaRPr lang="en-US" sz="2400" kern="1200" dirty="0"/>
        </a:p>
      </dsp:txBody>
      <dsp:txXfrm>
        <a:off x="34269" y="909099"/>
        <a:ext cx="6831974" cy="633462"/>
      </dsp:txXfrm>
    </dsp:sp>
    <dsp:sp modelId="{07C08E30-D3AE-49F9-A11C-FF25742722C5}">
      <dsp:nvSpPr>
        <dsp:cNvPr id="0" name=""/>
        <dsp:cNvSpPr/>
      </dsp:nvSpPr>
      <dsp:spPr>
        <a:xfrm>
          <a:off x="0" y="1645950"/>
          <a:ext cx="6900512" cy="702000"/>
        </a:xfrm>
        <a:prstGeom prst="roundRect">
          <a:avLst/>
        </a:prstGeom>
        <a:solidFill>
          <a:schemeClr val="accent2">
            <a:hueOff val="-816517"/>
            <a:satOff val="-3771"/>
            <a:lumOff val="-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3. </a:t>
          </a:r>
          <a:r>
            <a:rPr lang="ko-KR" sz="2400" kern="1200" dirty="0"/>
            <a:t>곡물가격 프로젝트</a:t>
          </a:r>
          <a:endParaRPr lang="en-US" sz="2400" kern="1200" dirty="0"/>
        </a:p>
      </dsp:txBody>
      <dsp:txXfrm>
        <a:off x="34269" y="1680219"/>
        <a:ext cx="6831974" cy="633462"/>
      </dsp:txXfrm>
    </dsp:sp>
    <dsp:sp modelId="{65ADA75E-D89A-4AE8-ACAB-91662CFE708C}">
      <dsp:nvSpPr>
        <dsp:cNvPr id="0" name=""/>
        <dsp:cNvSpPr/>
      </dsp:nvSpPr>
      <dsp:spPr>
        <a:xfrm>
          <a:off x="0" y="2417070"/>
          <a:ext cx="6900512" cy="702000"/>
        </a:xfrm>
        <a:prstGeom prst="roundRect">
          <a:avLst/>
        </a:prstGeom>
        <a:solidFill>
          <a:schemeClr val="accent2">
            <a:hueOff val="-1224775"/>
            <a:satOff val="-5657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4. </a:t>
          </a:r>
          <a:r>
            <a:rPr lang="ko-KR" sz="2400" kern="1200" dirty="0"/>
            <a:t>끝말잇기 인공지능</a:t>
          </a:r>
          <a:endParaRPr lang="en-US" sz="2400" kern="1200" dirty="0"/>
        </a:p>
      </dsp:txBody>
      <dsp:txXfrm>
        <a:off x="34269" y="2451339"/>
        <a:ext cx="6831974" cy="633462"/>
      </dsp:txXfrm>
    </dsp:sp>
    <dsp:sp modelId="{CF3EC846-67A8-411E-AF47-75FDDD7543C1}">
      <dsp:nvSpPr>
        <dsp:cNvPr id="0" name=""/>
        <dsp:cNvSpPr/>
      </dsp:nvSpPr>
      <dsp:spPr>
        <a:xfrm>
          <a:off x="0" y="3188190"/>
          <a:ext cx="6900512" cy="702000"/>
        </a:xfrm>
        <a:prstGeom prst="roundRect">
          <a:avLst/>
        </a:prstGeom>
        <a:solidFill>
          <a:schemeClr val="accent2">
            <a:hueOff val="-1633033"/>
            <a:satOff val="-7543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kern="1200" dirty="0"/>
            <a:t>5. </a:t>
          </a:r>
          <a:r>
            <a:rPr lang="ko-KR" sz="2400" kern="1200" dirty="0"/>
            <a:t>인공지능 면접사이트</a:t>
          </a:r>
          <a:endParaRPr lang="en-US" sz="2400" kern="1200" dirty="0"/>
        </a:p>
      </dsp:txBody>
      <dsp:txXfrm>
        <a:off x="34269" y="3222459"/>
        <a:ext cx="6831974" cy="633462"/>
      </dsp:txXfrm>
    </dsp:sp>
    <dsp:sp modelId="{53B41B53-13AA-4B18-B99A-D215796056ED}">
      <dsp:nvSpPr>
        <dsp:cNvPr id="0" name=""/>
        <dsp:cNvSpPr/>
      </dsp:nvSpPr>
      <dsp:spPr>
        <a:xfrm>
          <a:off x="0" y="3959310"/>
          <a:ext cx="6900512" cy="702000"/>
        </a:xfrm>
        <a:prstGeom prst="roundRect">
          <a:avLst/>
        </a:prstGeom>
        <a:solidFill>
          <a:schemeClr val="accent2">
            <a:hueOff val="-2041292"/>
            <a:satOff val="-9428"/>
            <a:lumOff val="-19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6. </a:t>
          </a:r>
          <a:r>
            <a:rPr lang="ko-KR" altLang="en-US" sz="2400" kern="1200" dirty="0" err="1"/>
            <a:t>데이콘</a:t>
          </a:r>
          <a:r>
            <a:rPr lang="ko-KR" altLang="en-US" sz="2400" kern="1200" dirty="0"/>
            <a:t> </a:t>
          </a:r>
          <a:r>
            <a:rPr lang="en-US" altLang="ko-KR" sz="2400" kern="1200" dirty="0"/>
            <a:t>– </a:t>
          </a:r>
          <a:r>
            <a:rPr lang="ko-KR" altLang="en-US" sz="2400" kern="1200" dirty="0"/>
            <a:t>국민대 프로젝트</a:t>
          </a:r>
          <a:endParaRPr lang="en-US" sz="2400" kern="1200" dirty="0"/>
        </a:p>
      </dsp:txBody>
      <dsp:txXfrm>
        <a:off x="34269" y="3993579"/>
        <a:ext cx="6831974" cy="633462"/>
      </dsp:txXfrm>
    </dsp:sp>
    <dsp:sp modelId="{149AC0BE-4A77-4C31-8B16-59C7FAD922B3}">
      <dsp:nvSpPr>
        <dsp:cNvPr id="0" name=""/>
        <dsp:cNvSpPr/>
      </dsp:nvSpPr>
      <dsp:spPr>
        <a:xfrm>
          <a:off x="0" y="4730430"/>
          <a:ext cx="6900512" cy="702000"/>
        </a:xfrm>
        <a:prstGeom prst="roundRect">
          <a:avLst/>
        </a:prstGeom>
        <a:solidFill>
          <a:schemeClr val="accent2">
            <a:hueOff val="-2449550"/>
            <a:satOff val="-11314"/>
            <a:lumOff val="-23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7. </a:t>
          </a:r>
          <a:r>
            <a:rPr lang="ko-KR" altLang="en-US" sz="2400" kern="1200" dirty="0" err="1"/>
            <a:t>데이콘</a:t>
          </a:r>
          <a:r>
            <a:rPr lang="ko-KR" altLang="en-US" sz="2400" kern="1200" dirty="0"/>
            <a:t> </a:t>
          </a:r>
          <a:r>
            <a:rPr lang="en-US" altLang="ko-KR" sz="2400" kern="1200" dirty="0"/>
            <a:t>– </a:t>
          </a:r>
          <a:r>
            <a:rPr lang="ko-KR" altLang="en-US" sz="2400" kern="1200" dirty="0"/>
            <a:t>소득예측 프로젝트</a:t>
          </a:r>
          <a:endParaRPr lang="en-US" sz="2400" kern="1200" dirty="0"/>
        </a:p>
      </dsp:txBody>
      <dsp:txXfrm>
        <a:off x="34269" y="4764699"/>
        <a:ext cx="6831974" cy="633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F05216-5F24-4774-80BB-83C5C0AD3D51}" type="datetimeFigureOut">
              <a:rPr lang="ko-KR" altLang="en-US" smtClean="0"/>
              <a:t>2024-07-31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1C197-1BF6-4A55-8F6C-0E87B8D5A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256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1C197-1BF6-4A55-8F6C-0E87B8D5AA4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733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/>
          <a:lstStyle>
            <a:lvl1pPr algn="l">
              <a:lnSpc>
                <a:spcPct val="105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26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99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28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543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45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859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819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117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88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75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61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7/31/2024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400" spc="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10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55" r:id="rId6"/>
    <p:sldLayoutId id="2147483751" r:id="rId7"/>
    <p:sldLayoutId id="2147483752" r:id="rId8"/>
    <p:sldLayoutId id="2147483753" r:id="rId9"/>
    <p:sldLayoutId id="2147483754" r:id="rId10"/>
    <p:sldLayoutId id="214748375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1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600" kern="1200" spc="8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200" kern="1200" spc="8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 spc="8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spc="8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 spc="8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4F87819-B70D-4927-B657-7D175613F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CB3820D-C773-4632-9F79-C890E1B2B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177668"/>
          </a:xfrm>
          <a:custGeom>
            <a:avLst/>
            <a:gdLst>
              <a:gd name="connsiteX0" fmla="*/ 6861986 w 12191999"/>
              <a:gd name="connsiteY0" fmla="*/ 6107659 h 6177668"/>
              <a:gd name="connsiteX1" fmla="*/ 6860986 w 12191999"/>
              <a:gd name="connsiteY1" fmla="*/ 6107739 h 6177668"/>
              <a:gd name="connsiteX2" fmla="*/ 6860759 w 12191999"/>
              <a:gd name="connsiteY2" fmla="*/ 6108287 h 6177668"/>
              <a:gd name="connsiteX3" fmla="*/ 0 w 12191999"/>
              <a:gd name="connsiteY3" fmla="*/ 0 h 6177668"/>
              <a:gd name="connsiteX4" fmla="*/ 12191999 w 12191999"/>
              <a:gd name="connsiteY4" fmla="*/ 0 h 6177668"/>
              <a:gd name="connsiteX5" fmla="*/ 12191999 w 12191999"/>
              <a:gd name="connsiteY5" fmla="*/ 5215324 h 6177668"/>
              <a:gd name="connsiteX6" fmla="*/ 12144282 w 12191999"/>
              <a:gd name="connsiteY6" fmla="*/ 5229900 h 6177668"/>
              <a:gd name="connsiteX7" fmla="*/ 11759192 w 12191999"/>
              <a:gd name="connsiteY7" fmla="*/ 5336208 h 6177668"/>
              <a:gd name="connsiteX8" fmla="*/ 10505159 w 12191999"/>
              <a:gd name="connsiteY8" fmla="*/ 5627228 h 6177668"/>
              <a:gd name="connsiteX9" fmla="*/ 9501755 w 12191999"/>
              <a:gd name="connsiteY9" fmla="*/ 5807012 h 6177668"/>
              <a:gd name="connsiteX10" fmla="*/ 8534155 w 12191999"/>
              <a:gd name="connsiteY10" fmla="*/ 5944240 h 6177668"/>
              <a:gd name="connsiteX11" fmla="*/ 7790171 w 12191999"/>
              <a:gd name="connsiteY11" fmla="*/ 6026297 h 6177668"/>
              <a:gd name="connsiteX12" fmla="*/ 7024337 w 12191999"/>
              <a:gd name="connsiteY12" fmla="*/ 6093812 h 6177668"/>
              <a:gd name="connsiteX13" fmla="*/ 7008892 w 12191999"/>
              <a:gd name="connsiteY13" fmla="*/ 6095938 h 6177668"/>
              <a:gd name="connsiteX14" fmla="*/ 6862735 w 12191999"/>
              <a:gd name="connsiteY14" fmla="*/ 6107599 h 6177668"/>
              <a:gd name="connsiteX15" fmla="*/ 6872248 w 12191999"/>
              <a:gd name="connsiteY15" fmla="*/ 6109467 h 6177668"/>
              <a:gd name="connsiteX16" fmla="*/ 6907812 w 12191999"/>
              <a:gd name="connsiteY16" fmla="*/ 6107715 h 6177668"/>
              <a:gd name="connsiteX17" fmla="*/ 6956484 w 12191999"/>
              <a:gd name="connsiteY17" fmla="*/ 6104658 h 6177668"/>
              <a:gd name="connsiteX18" fmla="*/ 7652688 w 12191999"/>
              <a:gd name="connsiteY18" fmla="*/ 6071273 h 6177668"/>
              <a:gd name="connsiteX19" fmla="*/ 8699923 w 12191999"/>
              <a:gd name="connsiteY19" fmla="*/ 5982083 h 6177668"/>
              <a:gd name="connsiteX20" fmla="*/ 9557819 w 12191999"/>
              <a:gd name="connsiteY20" fmla="*/ 5875435 h 6177668"/>
              <a:gd name="connsiteX21" fmla="*/ 10709534 w 12191999"/>
              <a:gd name="connsiteY21" fmla="*/ 5676156 h 6177668"/>
              <a:gd name="connsiteX22" fmla="*/ 12081554 w 12191999"/>
              <a:gd name="connsiteY22" fmla="*/ 5341561 h 6177668"/>
              <a:gd name="connsiteX23" fmla="*/ 12191999 w 12191999"/>
              <a:gd name="connsiteY23" fmla="*/ 5308238 h 6177668"/>
              <a:gd name="connsiteX24" fmla="*/ 12191999 w 12191999"/>
              <a:gd name="connsiteY24" fmla="*/ 5364054 h 6177668"/>
              <a:gd name="connsiteX25" fmla="*/ 11911964 w 12191999"/>
              <a:gd name="connsiteY25" fmla="*/ 5447316 h 6177668"/>
              <a:gd name="connsiteX26" fmla="*/ 11020049 w 12191999"/>
              <a:gd name="connsiteY26" fmla="*/ 5667491 h 6177668"/>
              <a:gd name="connsiteX27" fmla="*/ 10064425 w 12191999"/>
              <a:gd name="connsiteY27" fmla="*/ 5852245 h 6177668"/>
              <a:gd name="connsiteX28" fmla="*/ 9264124 w 12191999"/>
              <a:gd name="connsiteY28" fmla="*/ 5971252 h 6177668"/>
              <a:gd name="connsiteX29" fmla="*/ 8654182 w 12191999"/>
              <a:gd name="connsiteY29" fmla="*/ 6042605 h 6177668"/>
              <a:gd name="connsiteX30" fmla="*/ 7938866 w 12191999"/>
              <a:gd name="connsiteY30" fmla="*/ 6105677 h 6177668"/>
              <a:gd name="connsiteX31" fmla="*/ 7008089 w 12191999"/>
              <a:gd name="connsiteY31" fmla="*/ 6158427 h 6177668"/>
              <a:gd name="connsiteX32" fmla="*/ 6549390 w 12191999"/>
              <a:gd name="connsiteY32" fmla="*/ 6172697 h 6177668"/>
              <a:gd name="connsiteX33" fmla="*/ 6433696 w 12191999"/>
              <a:gd name="connsiteY33" fmla="*/ 6177668 h 6177668"/>
              <a:gd name="connsiteX34" fmla="*/ 6127899 w 12191999"/>
              <a:gd name="connsiteY34" fmla="*/ 6177668 h 6177668"/>
              <a:gd name="connsiteX35" fmla="*/ 6048391 w 12191999"/>
              <a:gd name="connsiteY35" fmla="*/ 6172953 h 6177668"/>
              <a:gd name="connsiteX36" fmla="*/ 5334221 w 12191999"/>
              <a:gd name="connsiteY36" fmla="*/ 6135747 h 6177668"/>
              <a:gd name="connsiteX37" fmla="*/ 4413510 w 12191999"/>
              <a:gd name="connsiteY37" fmla="*/ 6072039 h 6177668"/>
              <a:gd name="connsiteX38" fmla="*/ 3438265 w 12191999"/>
              <a:gd name="connsiteY38" fmla="*/ 5970870 h 6177668"/>
              <a:gd name="connsiteX39" fmla="*/ 2425303 w 12191999"/>
              <a:gd name="connsiteY39" fmla="*/ 5848805 h 6177668"/>
              <a:gd name="connsiteX40" fmla="*/ 1293973 w 12191999"/>
              <a:gd name="connsiteY40" fmla="*/ 5671060 h 6177668"/>
              <a:gd name="connsiteX41" fmla="*/ 126888 w 12191999"/>
              <a:gd name="connsiteY41" fmla="*/ 5425029 h 6177668"/>
              <a:gd name="connsiteX42" fmla="*/ 0 w 12191999"/>
              <a:gd name="connsiteY42" fmla="*/ 5392100 h 6177668"/>
              <a:gd name="connsiteX43" fmla="*/ 0 w 12191999"/>
              <a:gd name="connsiteY43" fmla="*/ 5333771 h 6177668"/>
              <a:gd name="connsiteX44" fmla="*/ 130837 w 12191999"/>
              <a:gd name="connsiteY44" fmla="*/ 5368509 h 6177668"/>
              <a:gd name="connsiteX45" fmla="*/ 660204 w 12191999"/>
              <a:gd name="connsiteY45" fmla="*/ 5490001 h 6177668"/>
              <a:gd name="connsiteX46" fmla="*/ 1831416 w 12191999"/>
              <a:gd name="connsiteY46" fmla="*/ 5705715 h 6177668"/>
              <a:gd name="connsiteX47" fmla="*/ 2677204 w 12191999"/>
              <a:gd name="connsiteY47" fmla="*/ 5825742 h 6177668"/>
              <a:gd name="connsiteX48" fmla="*/ 2644716 w 12191999"/>
              <a:gd name="connsiteY48" fmla="*/ 5815549 h 6177668"/>
              <a:gd name="connsiteX49" fmla="*/ 1173182 w 12191999"/>
              <a:gd name="connsiteY49" fmla="*/ 5474074 h 6177668"/>
              <a:gd name="connsiteX50" fmla="*/ 479527 w 12191999"/>
              <a:gd name="connsiteY50" fmla="*/ 5269379 h 6177668"/>
              <a:gd name="connsiteX51" fmla="*/ 0 w 12191999"/>
              <a:gd name="connsiteY51" fmla="*/ 5107083 h 6177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1999" h="6177668">
                <a:moveTo>
                  <a:pt x="6861986" y="6107659"/>
                </a:moveTo>
                <a:lnTo>
                  <a:pt x="6860986" y="6107739"/>
                </a:lnTo>
                <a:lnTo>
                  <a:pt x="6860759" y="61082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215324"/>
                </a:lnTo>
                <a:lnTo>
                  <a:pt x="12144282" y="5229900"/>
                </a:lnTo>
                <a:cubicBezTo>
                  <a:pt x="12016423" y="5267070"/>
                  <a:pt x="11888048" y="5302510"/>
                  <a:pt x="11759192" y="5336208"/>
                </a:cubicBezTo>
                <a:cubicBezTo>
                  <a:pt x="11344324" y="5446552"/>
                  <a:pt x="10926015" y="5542623"/>
                  <a:pt x="10505159" y="5627228"/>
                </a:cubicBezTo>
                <a:cubicBezTo>
                  <a:pt x="10171926" y="5694160"/>
                  <a:pt x="9837459" y="5754097"/>
                  <a:pt x="9501755" y="5807012"/>
                </a:cubicBezTo>
                <a:cubicBezTo>
                  <a:pt x="9180066" y="5857979"/>
                  <a:pt x="8857537" y="5903722"/>
                  <a:pt x="8534155" y="5944240"/>
                </a:cubicBezTo>
                <a:cubicBezTo>
                  <a:pt x="8286585" y="5975202"/>
                  <a:pt x="8038506" y="6001450"/>
                  <a:pt x="7790171" y="6026297"/>
                </a:cubicBezTo>
                <a:lnTo>
                  <a:pt x="7024337" y="6093812"/>
                </a:lnTo>
                <a:lnTo>
                  <a:pt x="7008892" y="6095938"/>
                </a:lnTo>
                <a:lnTo>
                  <a:pt x="6862735" y="6107599"/>
                </a:lnTo>
                <a:lnTo>
                  <a:pt x="6872248" y="6109467"/>
                </a:lnTo>
                <a:cubicBezTo>
                  <a:pt x="6883954" y="6109945"/>
                  <a:pt x="6896090" y="6107715"/>
                  <a:pt x="6907812" y="6107715"/>
                </a:cubicBezTo>
                <a:cubicBezTo>
                  <a:pt x="6923994" y="6107715"/>
                  <a:pt x="6940176" y="6105039"/>
                  <a:pt x="6956484" y="6104658"/>
                </a:cubicBezTo>
                <a:cubicBezTo>
                  <a:pt x="7188765" y="6099052"/>
                  <a:pt x="7420790" y="6086564"/>
                  <a:pt x="7652688" y="6071273"/>
                </a:cubicBezTo>
                <a:cubicBezTo>
                  <a:pt x="8002191" y="6048212"/>
                  <a:pt x="8351439" y="6019289"/>
                  <a:pt x="8699923" y="5982083"/>
                </a:cubicBezTo>
                <a:cubicBezTo>
                  <a:pt x="8986610" y="5952012"/>
                  <a:pt x="9272570" y="5916463"/>
                  <a:pt x="9557819" y="5875435"/>
                </a:cubicBezTo>
                <a:cubicBezTo>
                  <a:pt x="9943546" y="5819627"/>
                  <a:pt x="10327451" y="5753205"/>
                  <a:pt x="10709534" y="5676156"/>
                </a:cubicBezTo>
                <a:cubicBezTo>
                  <a:pt x="11171292" y="5582632"/>
                  <a:pt x="11629098" y="5472289"/>
                  <a:pt x="12081554" y="5341561"/>
                </a:cubicBezTo>
                <a:lnTo>
                  <a:pt x="12191999" y="5308238"/>
                </a:lnTo>
                <a:lnTo>
                  <a:pt x="12191999" y="5364054"/>
                </a:lnTo>
                <a:lnTo>
                  <a:pt x="11911964" y="5447316"/>
                </a:lnTo>
                <a:cubicBezTo>
                  <a:pt x="11616866" y="5529116"/>
                  <a:pt x="11319604" y="5601872"/>
                  <a:pt x="11020049" y="5667491"/>
                </a:cubicBezTo>
                <a:cubicBezTo>
                  <a:pt x="10703036" y="5737061"/>
                  <a:pt x="10384496" y="5798641"/>
                  <a:pt x="10064425" y="5852245"/>
                </a:cubicBezTo>
                <a:cubicBezTo>
                  <a:pt x="9798381" y="5896841"/>
                  <a:pt x="9531609" y="5936505"/>
                  <a:pt x="9264124" y="5971252"/>
                </a:cubicBezTo>
                <a:cubicBezTo>
                  <a:pt x="9061021" y="5997500"/>
                  <a:pt x="8857919" y="6022219"/>
                  <a:pt x="8654182" y="6042605"/>
                </a:cubicBezTo>
                <a:cubicBezTo>
                  <a:pt x="8416040" y="6065924"/>
                  <a:pt x="8177644" y="6087966"/>
                  <a:pt x="7938866" y="6105677"/>
                </a:cubicBezTo>
                <a:cubicBezTo>
                  <a:pt x="7628862" y="6128611"/>
                  <a:pt x="7318730" y="6146960"/>
                  <a:pt x="7008089" y="6158427"/>
                </a:cubicBezTo>
                <a:cubicBezTo>
                  <a:pt x="6855189" y="6164034"/>
                  <a:pt x="6702290" y="6167984"/>
                  <a:pt x="6549390" y="6172697"/>
                </a:cubicBezTo>
                <a:cubicBezTo>
                  <a:pt x="6510756" y="6170558"/>
                  <a:pt x="6472010" y="6172226"/>
                  <a:pt x="6433696" y="6177668"/>
                </a:cubicBezTo>
                <a:lnTo>
                  <a:pt x="6127899" y="6177668"/>
                </a:lnTo>
                <a:lnTo>
                  <a:pt x="6048391" y="6172953"/>
                </a:lnTo>
                <a:cubicBezTo>
                  <a:pt x="5810377" y="6160212"/>
                  <a:pt x="5572363" y="6146069"/>
                  <a:pt x="5334221" y="6135747"/>
                </a:cubicBezTo>
                <a:cubicBezTo>
                  <a:pt x="5026766" y="6123004"/>
                  <a:pt x="4719692" y="6101983"/>
                  <a:pt x="4413510" y="6072039"/>
                </a:cubicBezTo>
                <a:cubicBezTo>
                  <a:pt x="4088215" y="6040312"/>
                  <a:pt x="3763687" y="6004763"/>
                  <a:pt x="3438265" y="5970870"/>
                </a:cubicBezTo>
                <a:cubicBezTo>
                  <a:pt x="3099935" y="5935704"/>
                  <a:pt x="2762281" y="5895019"/>
                  <a:pt x="2425303" y="5848805"/>
                </a:cubicBezTo>
                <a:cubicBezTo>
                  <a:pt x="2047042" y="5797329"/>
                  <a:pt x="1669936" y="5738080"/>
                  <a:pt x="1293973" y="5671060"/>
                </a:cubicBezTo>
                <a:cubicBezTo>
                  <a:pt x="902168" y="5600534"/>
                  <a:pt x="512942" y="5519976"/>
                  <a:pt x="126888" y="5425029"/>
                </a:cubicBezTo>
                <a:lnTo>
                  <a:pt x="0" y="5392100"/>
                </a:lnTo>
                <a:lnTo>
                  <a:pt x="0" y="5333771"/>
                </a:lnTo>
                <a:lnTo>
                  <a:pt x="130837" y="5368509"/>
                </a:lnTo>
                <a:cubicBezTo>
                  <a:pt x="306720" y="5411799"/>
                  <a:pt x="483287" y="5452095"/>
                  <a:pt x="660204" y="5490001"/>
                </a:cubicBezTo>
                <a:cubicBezTo>
                  <a:pt x="1048569" y="5572948"/>
                  <a:pt x="1439228" y="5643664"/>
                  <a:pt x="1831416" y="5705715"/>
                </a:cubicBezTo>
                <a:cubicBezTo>
                  <a:pt x="2114917" y="5750440"/>
                  <a:pt x="2398801" y="5791595"/>
                  <a:pt x="2677204" y="5825742"/>
                </a:cubicBezTo>
                <a:cubicBezTo>
                  <a:pt x="2669177" y="5828418"/>
                  <a:pt x="2658222" y="5818097"/>
                  <a:pt x="2644716" y="5815549"/>
                </a:cubicBezTo>
                <a:cubicBezTo>
                  <a:pt x="2149740" y="5721171"/>
                  <a:pt x="1659233" y="5607352"/>
                  <a:pt x="1173182" y="5474074"/>
                </a:cubicBezTo>
                <a:cubicBezTo>
                  <a:pt x="940520" y="5410366"/>
                  <a:pt x="709302" y="5342134"/>
                  <a:pt x="479527" y="5269379"/>
                </a:cubicBezTo>
                <a:lnTo>
                  <a:pt x="0" y="510708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삼각형 추상 배경">
            <a:extLst>
              <a:ext uri="{FF2B5EF4-FFF2-40B4-BE49-F238E27FC236}">
                <a16:creationId xmlns:a16="http://schemas.microsoft.com/office/drawing/2014/main" id="{D1B92354-F5FD-17E1-8633-C59487F66B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24090"/>
          <a:stretch/>
        </p:blipFill>
        <p:spPr>
          <a:xfrm>
            <a:off x="20" y="10"/>
            <a:ext cx="12191979" cy="6177658"/>
          </a:xfrm>
          <a:custGeom>
            <a:avLst/>
            <a:gdLst/>
            <a:ahLst/>
            <a:cxnLst/>
            <a:rect l="l" t="t" r="r" b="b"/>
            <a:pathLst>
              <a:path w="12191999" h="6177668">
                <a:moveTo>
                  <a:pt x="6861986" y="6107659"/>
                </a:moveTo>
                <a:lnTo>
                  <a:pt x="6860986" y="6107739"/>
                </a:lnTo>
                <a:lnTo>
                  <a:pt x="6860759" y="6108287"/>
                </a:ln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215324"/>
                </a:lnTo>
                <a:lnTo>
                  <a:pt x="12144282" y="5229900"/>
                </a:lnTo>
                <a:cubicBezTo>
                  <a:pt x="12016423" y="5267070"/>
                  <a:pt x="11888048" y="5302510"/>
                  <a:pt x="11759192" y="5336208"/>
                </a:cubicBezTo>
                <a:cubicBezTo>
                  <a:pt x="11344324" y="5446552"/>
                  <a:pt x="10926015" y="5542623"/>
                  <a:pt x="10505159" y="5627228"/>
                </a:cubicBezTo>
                <a:cubicBezTo>
                  <a:pt x="10171926" y="5694160"/>
                  <a:pt x="9837459" y="5754097"/>
                  <a:pt x="9501755" y="5807012"/>
                </a:cubicBezTo>
                <a:cubicBezTo>
                  <a:pt x="9180066" y="5857979"/>
                  <a:pt x="8857537" y="5903722"/>
                  <a:pt x="8534155" y="5944240"/>
                </a:cubicBezTo>
                <a:cubicBezTo>
                  <a:pt x="8286585" y="5975202"/>
                  <a:pt x="8038506" y="6001450"/>
                  <a:pt x="7790171" y="6026297"/>
                </a:cubicBezTo>
                <a:lnTo>
                  <a:pt x="7024337" y="6093812"/>
                </a:lnTo>
                <a:lnTo>
                  <a:pt x="7008892" y="6095938"/>
                </a:lnTo>
                <a:lnTo>
                  <a:pt x="6862735" y="6107599"/>
                </a:lnTo>
                <a:lnTo>
                  <a:pt x="6872248" y="6109467"/>
                </a:lnTo>
                <a:cubicBezTo>
                  <a:pt x="6883954" y="6109945"/>
                  <a:pt x="6896090" y="6107715"/>
                  <a:pt x="6907812" y="6107715"/>
                </a:cubicBezTo>
                <a:cubicBezTo>
                  <a:pt x="6923994" y="6107715"/>
                  <a:pt x="6940176" y="6105039"/>
                  <a:pt x="6956484" y="6104658"/>
                </a:cubicBezTo>
                <a:cubicBezTo>
                  <a:pt x="7188765" y="6099052"/>
                  <a:pt x="7420790" y="6086564"/>
                  <a:pt x="7652688" y="6071273"/>
                </a:cubicBezTo>
                <a:cubicBezTo>
                  <a:pt x="8002191" y="6048212"/>
                  <a:pt x="8351439" y="6019289"/>
                  <a:pt x="8699923" y="5982083"/>
                </a:cubicBezTo>
                <a:cubicBezTo>
                  <a:pt x="8986610" y="5952012"/>
                  <a:pt x="9272570" y="5916463"/>
                  <a:pt x="9557819" y="5875435"/>
                </a:cubicBezTo>
                <a:cubicBezTo>
                  <a:pt x="9943546" y="5819627"/>
                  <a:pt x="10327451" y="5753205"/>
                  <a:pt x="10709534" y="5676156"/>
                </a:cubicBezTo>
                <a:cubicBezTo>
                  <a:pt x="11171292" y="5582632"/>
                  <a:pt x="11629098" y="5472289"/>
                  <a:pt x="12081554" y="5341561"/>
                </a:cubicBezTo>
                <a:lnTo>
                  <a:pt x="12191999" y="5308238"/>
                </a:lnTo>
                <a:lnTo>
                  <a:pt x="12191999" y="5364054"/>
                </a:lnTo>
                <a:lnTo>
                  <a:pt x="11911964" y="5447316"/>
                </a:lnTo>
                <a:cubicBezTo>
                  <a:pt x="11616866" y="5529116"/>
                  <a:pt x="11319604" y="5601872"/>
                  <a:pt x="11020049" y="5667491"/>
                </a:cubicBezTo>
                <a:cubicBezTo>
                  <a:pt x="10703036" y="5737061"/>
                  <a:pt x="10384496" y="5798641"/>
                  <a:pt x="10064425" y="5852245"/>
                </a:cubicBezTo>
                <a:cubicBezTo>
                  <a:pt x="9798381" y="5896841"/>
                  <a:pt x="9531609" y="5936505"/>
                  <a:pt x="9264124" y="5971252"/>
                </a:cubicBezTo>
                <a:cubicBezTo>
                  <a:pt x="9061021" y="5997500"/>
                  <a:pt x="8857919" y="6022219"/>
                  <a:pt x="8654182" y="6042605"/>
                </a:cubicBezTo>
                <a:cubicBezTo>
                  <a:pt x="8416040" y="6065924"/>
                  <a:pt x="8177644" y="6087966"/>
                  <a:pt x="7938866" y="6105677"/>
                </a:cubicBezTo>
                <a:cubicBezTo>
                  <a:pt x="7628862" y="6128611"/>
                  <a:pt x="7318730" y="6146960"/>
                  <a:pt x="7008089" y="6158427"/>
                </a:cubicBezTo>
                <a:cubicBezTo>
                  <a:pt x="6855189" y="6164034"/>
                  <a:pt x="6702290" y="6167984"/>
                  <a:pt x="6549390" y="6172697"/>
                </a:cubicBezTo>
                <a:cubicBezTo>
                  <a:pt x="6510756" y="6170558"/>
                  <a:pt x="6472010" y="6172226"/>
                  <a:pt x="6433696" y="6177668"/>
                </a:cubicBezTo>
                <a:lnTo>
                  <a:pt x="6127899" y="6177668"/>
                </a:lnTo>
                <a:lnTo>
                  <a:pt x="6048391" y="6172953"/>
                </a:lnTo>
                <a:cubicBezTo>
                  <a:pt x="5810377" y="6160212"/>
                  <a:pt x="5572363" y="6146069"/>
                  <a:pt x="5334221" y="6135747"/>
                </a:cubicBezTo>
                <a:cubicBezTo>
                  <a:pt x="5026766" y="6123004"/>
                  <a:pt x="4719692" y="6101983"/>
                  <a:pt x="4413510" y="6072039"/>
                </a:cubicBezTo>
                <a:cubicBezTo>
                  <a:pt x="4088215" y="6040312"/>
                  <a:pt x="3763687" y="6004763"/>
                  <a:pt x="3438265" y="5970870"/>
                </a:cubicBezTo>
                <a:cubicBezTo>
                  <a:pt x="3099935" y="5935704"/>
                  <a:pt x="2762281" y="5895019"/>
                  <a:pt x="2425303" y="5848805"/>
                </a:cubicBezTo>
                <a:cubicBezTo>
                  <a:pt x="2047042" y="5797329"/>
                  <a:pt x="1669936" y="5738080"/>
                  <a:pt x="1293973" y="5671060"/>
                </a:cubicBezTo>
                <a:cubicBezTo>
                  <a:pt x="902168" y="5600534"/>
                  <a:pt x="512942" y="5519976"/>
                  <a:pt x="126888" y="5425029"/>
                </a:cubicBezTo>
                <a:lnTo>
                  <a:pt x="0" y="5392100"/>
                </a:lnTo>
                <a:lnTo>
                  <a:pt x="0" y="5333771"/>
                </a:lnTo>
                <a:lnTo>
                  <a:pt x="130837" y="5368509"/>
                </a:lnTo>
                <a:cubicBezTo>
                  <a:pt x="306720" y="5411799"/>
                  <a:pt x="483287" y="5452095"/>
                  <a:pt x="660204" y="5490001"/>
                </a:cubicBezTo>
                <a:cubicBezTo>
                  <a:pt x="1048569" y="5572948"/>
                  <a:pt x="1439228" y="5643664"/>
                  <a:pt x="1831416" y="5705715"/>
                </a:cubicBezTo>
                <a:cubicBezTo>
                  <a:pt x="2114917" y="5750440"/>
                  <a:pt x="2398801" y="5791595"/>
                  <a:pt x="2677204" y="5825742"/>
                </a:cubicBezTo>
                <a:cubicBezTo>
                  <a:pt x="2669177" y="5828418"/>
                  <a:pt x="2658222" y="5818097"/>
                  <a:pt x="2644716" y="5815549"/>
                </a:cubicBezTo>
                <a:cubicBezTo>
                  <a:pt x="2149740" y="5721171"/>
                  <a:pt x="1659233" y="5607352"/>
                  <a:pt x="1173182" y="5474074"/>
                </a:cubicBezTo>
                <a:cubicBezTo>
                  <a:pt x="940520" y="5410366"/>
                  <a:pt x="709302" y="5342134"/>
                  <a:pt x="479527" y="5269379"/>
                </a:cubicBezTo>
                <a:lnTo>
                  <a:pt x="0" y="5107083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CC27D5A-73F6-C689-3F87-25682258A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6747"/>
            <a:ext cx="9144000" cy="2387600"/>
          </a:xfrm>
        </p:spPr>
        <p:txBody>
          <a:bodyPr>
            <a:normAutofit/>
          </a:bodyPr>
          <a:lstStyle/>
          <a:p>
            <a:pPr algn="ctr">
              <a:lnSpc>
                <a:spcPct val="95000"/>
              </a:lnSpc>
            </a:pPr>
            <a:r>
              <a:rPr lang="ko-KR" altLang="en-US" sz="7400">
                <a:solidFill>
                  <a:schemeClr val="bg1"/>
                </a:solidFill>
              </a:rPr>
              <a:t>프로젝트 </a:t>
            </a:r>
            <a:br>
              <a:rPr lang="en-US" altLang="ko-KR" sz="7400">
                <a:solidFill>
                  <a:schemeClr val="bg1"/>
                </a:solidFill>
              </a:rPr>
            </a:br>
            <a:r>
              <a:rPr lang="ko-KR" altLang="en-US" sz="7400">
                <a:solidFill>
                  <a:schemeClr val="bg1"/>
                </a:solidFill>
              </a:rPr>
              <a:t>포트폴리오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3FABCEB-B3F7-361B-7F6B-3BB7827DAF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27080"/>
            <a:ext cx="9144000" cy="1197323"/>
          </a:xfrm>
        </p:spPr>
        <p:txBody>
          <a:bodyPr>
            <a:norm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지원자 </a:t>
            </a:r>
            <a:r>
              <a:rPr lang="en-US" altLang="ko-KR" sz="3200" dirty="0">
                <a:solidFill>
                  <a:schemeClr val="bg1"/>
                </a:solidFill>
              </a:rPr>
              <a:t>: </a:t>
            </a:r>
            <a:r>
              <a:rPr lang="ko-KR" altLang="en-US" sz="3200" dirty="0">
                <a:solidFill>
                  <a:schemeClr val="bg1"/>
                </a:solidFill>
              </a:rPr>
              <a:t>임규상</a:t>
            </a: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DCB8EB4B-AFE9-41E8-95B0-F246E5740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3650059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66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곡물가격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프로젝트 상세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파이썬 교육</a:t>
            </a:r>
            <a:r>
              <a:rPr lang="en-US" altLang="ko-KR" dirty="0"/>
              <a:t>, </a:t>
            </a: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r>
              <a:rPr lang="ko-KR" altLang="en-US" dirty="0"/>
              <a:t> 지식을 활용하여 시행한 개인프로젝트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세계 곡물 현황 데이터를 통하여 상관관계를 분석하고자 하였음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곡물의 생산지</a:t>
            </a:r>
            <a:r>
              <a:rPr lang="en-US" altLang="ko-KR" dirty="0"/>
              <a:t>, </a:t>
            </a:r>
            <a:r>
              <a:rPr lang="ko-KR" altLang="en-US" dirty="0"/>
              <a:t>생산량</a:t>
            </a:r>
            <a:r>
              <a:rPr lang="en-US" altLang="ko-KR" dirty="0"/>
              <a:t>, </a:t>
            </a:r>
            <a:r>
              <a:rPr lang="ko-KR" altLang="en-US" dirty="0"/>
              <a:t>소비량을 파악하여 </a:t>
            </a:r>
            <a:r>
              <a:rPr lang="en-US" altLang="ko-KR" dirty="0" err="1"/>
              <a:t>Plotly</a:t>
            </a:r>
            <a:r>
              <a:rPr lang="ko-KR" altLang="en-US" dirty="0"/>
              <a:t>로 표시하며 상관분석은 </a:t>
            </a:r>
            <a:r>
              <a:rPr lang="en-US" altLang="ko-KR" dirty="0"/>
              <a:t>Matplotlib</a:t>
            </a:r>
            <a:r>
              <a:rPr lang="ko-KR" altLang="en-US" dirty="0"/>
              <a:t>으로 진행</a:t>
            </a:r>
          </a:p>
        </p:txBody>
      </p:sp>
      <p:pic>
        <p:nvPicPr>
          <p:cNvPr id="6" name="내용 개체 틀 5" descr="텍스트, 스크린샷, 폰트, 지도이(가) 표시된 사진&#10;&#10;자동 생성된 설명">
            <a:extLst>
              <a:ext uri="{FF2B5EF4-FFF2-40B4-BE49-F238E27FC236}">
                <a16:creationId xmlns:a16="http://schemas.microsoft.com/office/drawing/2014/main" id="{5B584B52-F4C3-9D0D-116D-DFCC7146E2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39" y="1929384"/>
            <a:ext cx="4555959" cy="2208586"/>
          </a:xfrm>
        </p:spPr>
      </p:pic>
      <p:pic>
        <p:nvPicPr>
          <p:cNvPr id="8" name="그림 7" descr="텍스트, 폰트, 스크린샷, 지도이(가) 표시된 사진&#10;&#10;자동 생성된 설명">
            <a:extLst>
              <a:ext uri="{FF2B5EF4-FFF2-40B4-BE49-F238E27FC236}">
                <a16:creationId xmlns:a16="http://schemas.microsoft.com/office/drawing/2014/main" id="{41A0758B-6EF7-B2B0-F60B-DE5080A87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40" y="4254833"/>
            <a:ext cx="4555958" cy="220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55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곡물가격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err="1"/>
              <a:t>Plotly</a:t>
            </a:r>
            <a:r>
              <a:rPr lang="en-US" altLang="ko-KR" dirty="0"/>
              <a:t> </a:t>
            </a:r>
            <a:r>
              <a:rPr lang="ko-KR" altLang="en-US" dirty="0"/>
              <a:t>활용방법을 </a:t>
            </a:r>
            <a:r>
              <a:rPr lang="ko-KR" altLang="en-US" dirty="0" err="1"/>
              <a:t>재복습하여</a:t>
            </a:r>
            <a:r>
              <a:rPr lang="ko-KR" altLang="en-US" dirty="0"/>
              <a:t> </a:t>
            </a:r>
            <a:r>
              <a:rPr lang="en-US" altLang="ko-KR" dirty="0" err="1"/>
              <a:t>Plotly</a:t>
            </a:r>
            <a:r>
              <a:rPr lang="en-US" altLang="ko-KR" dirty="0"/>
              <a:t> </a:t>
            </a:r>
            <a:r>
              <a:rPr lang="ko-KR" altLang="en-US" dirty="0"/>
              <a:t>매뉴얼을 직접 만들어서 다른 교육생에게 배포함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교육기간에 배운 웹 </a:t>
            </a:r>
            <a:r>
              <a:rPr lang="ko-KR" altLang="en-US" dirty="0" err="1"/>
              <a:t>크롤링을</a:t>
            </a:r>
            <a:r>
              <a:rPr lang="ko-KR" altLang="en-US" dirty="0"/>
              <a:t> 통하여 세계곡물협회의 자료를 가져와서 곡물가격을 직접적으로 분석할 수 있었음</a:t>
            </a:r>
            <a:r>
              <a:rPr lang="en-US" altLang="ko-KR" dirty="0"/>
              <a:t>.</a:t>
            </a:r>
          </a:p>
        </p:txBody>
      </p:sp>
      <p:pic>
        <p:nvPicPr>
          <p:cNvPr id="9" name="내용 개체 틀 8" descr="텍스트, 스크린샷, 메뉴, 문서이(가) 표시된 사진&#10;&#10;자동 생성된 설명">
            <a:extLst>
              <a:ext uri="{FF2B5EF4-FFF2-40B4-BE49-F238E27FC236}">
                <a16:creationId xmlns:a16="http://schemas.microsoft.com/office/drawing/2014/main" id="{3299547F-70EF-3117-0F49-B670FBB81E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514" y="1929384"/>
            <a:ext cx="3039898" cy="4252912"/>
          </a:xfrm>
        </p:spPr>
      </p:pic>
      <p:pic>
        <p:nvPicPr>
          <p:cNvPr id="11" name="그림 10" descr="텍스트, 그래프, 도표, 라인이(가) 표시된 사진&#10;&#10;자동 생성된 설명">
            <a:extLst>
              <a:ext uri="{FF2B5EF4-FFF2-40B4-BE49-F238E27FC236}">
                <a16:creationId xmlns:a16="http://schemas.microsoft.com/office/drawing/2014/main" id="{E7AF9070-C1D8-8A23-A670-4BF3EC2CB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412" y="4722090"/>
            <a:ext cx="6096000" cy="15387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238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곡물가격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의의 및 한계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기존에 다루던 금융 정보를 직접적으로 분석할 수 있는 계기가 되었음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데이터의 시각화를 통하여 설명하고자 하는 내용을 쉽게 설명할 수 있었음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PPT </a:t>
            </a:r>
            <a:r>
              <a:rPr lang="ko-KR" altLang="en-US" dirty="0"/>
              <a:t>내용을 통해 추상적인 결론을 도출할 수 있었으나 구체적인 활용방안을 도출하기 힘든 한계가 존재하였음</a:t>
            </a:r>
            <a:endParaRPr lang="en-US" altLang="ko-KR" dirty="0"/>
          </a:p>
        </p:txBody>
      </p:sp>
      <p:pic>
        <p:nvPicPr>
          <p:cNvPr id="12" name="내용 개체 틀 11" descr="텍스트, 스크린샷, 사각형, 번호이(가) 표시된 사진&#10;&#10;자동 생성된 설명">
            <a:extLst>
              <a:ext uri="{FF2B5EF4-FFF2-40B4-BE49-F238E27FC236}">
                <a16:creationId xmlns:a16="http://schemas.microsoft.com/office/drawing/2014/main" id="{6488FA40-1862-626A-8CB0-7341F0CE2F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871" y="1929384"/>
            <a:ext cx="3610806" cy="2774156"/>
          </a:xfrm>
        </p:spPr>
      </p:pic>
      <p:pic>
        <p:nvPicPr>
          <p:cNvPr id="14" name="그림 13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1EDE89E0-099F-F513-997D-D19BF47FF9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843" y="4219074"/>
            <a:ext cx="3288925" cy="219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677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끝말잇기 인공지능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프로젝트 상세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인공지능을 이용하여 게임을 구현하고자 하였음 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끝말잇기를 구현하고자 하였으며 인공지능 </a:t>
            </a:r>
            <a:r>
              <a:rPr lang="en-US" altLang="ko-KR" dirty="0"/>
              <a:t>BERT</a:t>
            </a:r>
            <a:r>
              <a:rPr lang="ko-KR" altLang="en-US" dirty="0"/>
              <a:t>를 학습하여 진행하려고 하였음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최초 끝말잇기 코드를 작성하였으며 이를 바탕으로 인공지능 </a:t>
            </a:r>
            <a:r>
              <a:rPr lang="ko-KR" altLang="en-US" dirty="0" err="1"/>
              <a:t>학습예정이었음</a:t>
            </a:r>
            <a:r>
              <a:rPr lang="en-US" altLang="ko-KR" dirty="0"/>
              <a:t>.</a:t>
            </a:r>
          </a:p>
        </p:txBody>
      </p:sp>
      <p:pic>
        <p:nvPicPr>
          <p:cNvPr id="6" name="내용 개체 틀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A3761B7-ED88-C714-ABBC-AE873A3FF9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38653"/>
            <a:ext cx="5181600" cy="3633231"/>
          </a:xfrm>
        </p:spPr>
      </p:pic>
    </p:spTree>
    <p:extLst>
      <p:ext uri="{BB962C8B-B14F-4D97-AF65-F5344CB8AC3E}">
        <p14:creationId xmlns:p14="http://schemas.microsoft.com/office/powerpoint/2010/main" val="4018345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끝말잇기 인공지능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Bert </a:t>
            </a:r>
            <a:r>
              <a:rPr lang="ko-KR" altLang="en-US" dirty="0"/>
              <a:t>한국어 모델을 이용하여 구현하고자 하였으나 실패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한국어 형태소분석 </a:t>
            </a:r>
            <a:r>
              <a:rPr lang="en-US" altLang="ko-KR" dirty="0"/>
              <a:t>– </a:t>
            </a:r>
            <a:r>
              <a:rPr lang="ko-KR" altLang="en-US" dirty="0"/>
              <a:t>한국어 토큰화</a:t>
            </a:r>
            <a:r>
              <a:rPr lang="en-US" altLang="ko-KR" dirty="0"/>
              <a:t> – </a:t>
            </a:r>
            <a:r>
              <a:rPr lang="ko-KR" altLang="en-US" dirty="0"/>
              <a:t>모델 투입 등 복잡한 절차를 필요로 함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en-US" altLang="ko-KR" dirty="0"/>
              <a:t>Bert</a:t>
            </a:r>
            <a:r>
              <a:rPr lang="ko-KR" altLang="en-US" dirty="0"/>
              <a:t>모델 대형모델 사용시 </a:t>
            </a:r>
            <a:r>
              <a:rPr lang="en-US" altLang="ko-KR" dirty="0"/>
              <a:t>1.2Gb</a:t>
            </a:r>
            <a:r>
              <a:rPr lang="ko-KR" altLang="en-US" dirty="0"/>
              <a:t>의 용량이 필요하였으며 이는 비효율적이었음</a:t>
            </a:r>
            <a:endParaRPr lang="en-US" altLang="ko-KR" dirty="0"/>
          </a:p>
        </p:txBody>
      </p:sp>
      <p:pic>
        <p:nvPicPr>
          <p:cNvPr id="9" name="그림 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3F6994C0-5345-D588-E3F6-148669975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26" y="2068945"/>
            <a:ext cx="5536429" cy="299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01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끝말잇기 인공지능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의의 및 한계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인공지능을 </a:t>
            </a:r>
            <a:r>
              <a:rPr lang="ko-KR" altLang="en-US" dirty="0" err="1"/>
              <a:t>활용해야할</a:t>
            </a:r>
            <a:r>
              <a:rPr lang="ko-KR" altLang="en-US" dirty="0"/>
              <a:t> 만큼 복잡한 </a:t>
            </a:r>
            <a:r>
              <a:rPr lang="ko-KR" altLang="en-US" dirty="0" err="1"/>
              <a:t>매커니즘이</a:t>
            </a:r>
            <a:r>
              <a:rPr lang="ko-KR" altLang="en-US" dirty="0"/>
              <a:t> 아님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코딩으로 충분히 구현 가능하였으며 난이도 조절도 단순코딩으로 가능하였음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단순 코딩으로 가능한 업무는 인공지능을 사용하지 않아도 된다는 교훈을 얻었음</a:t>
            </a:r>
            <a:r>
              <a:rPr lang="en-US" altLang="ko-KR" dirty="0"/>
              <a:t>. </a:t>
            </a:r>
          </a:p>
        </p:txBody>
      </p:sp>
      <p:pic>
        <p:nvPicPr>
          <p:cNvPr id="6" name="내용 개체 틀 5" descr="텍스트, 영수증, 폰트, 번호이(가) 표시된 사진&#10;&#10;자동 생성된 설명">
            <a:extLst>
              <a:ext uri="{FF2B5EF4-FFF2-40B4-BE49-F238E27FC236}">
                <a16:creationId xmlns:a16="http://schemas.microsoft.com/office/drawing/2014/main" id="{467134E6-1F17-AEAD-CF92-427B3D3E73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29384"/>
            <a:ext cx="5181600" cy="1805463"/>
          </a:xfrm>
        </p:spPr>
      </p:pic>
      <p:pic>
        <p:nvPicPr>
          <p:cNvPr id="8" name="그림 7" descr="텍스트, 그래픽 디자인, 로고, 폰트이(가) 표시된 사진&#10;&#10;자동 생성된 설명">
            <a:extLst>
              <a:ext uri="{FF2B5EF4-FFF2-40B4-BE49-F238E27FC236}">
                <a16:creationId xmlns:a16="http://schemas.microsoft.com/office/drawing/2014/main" id="{DA4728F6-C8C5-B93D-FD55-BA2FE6743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398436"/>
            <a:ext cx="5181600" cy="207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36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인공지능 면접사이트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프로젝트 상세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면접프로그램은 면접</a:t>
            </a:r>
            <a:r>
              <a:rPr lang="en-US" altLang="ko-KR" dirty="0"/>
              <a:t>(</a:t>
            </a:r>
            <a:r>
              <a:rPr lang="ko-KR" altLang="en-US" dirty="0"/>
              <a:t>언어인식</a:t>
            </a:r>
            <a:r>
              <a:rPr lang="en-US" altLang="ko-KR" dirty="0"/>
              <a:t>, </a:t>
            </a:r>
            <a:r>
              <a:rPr lang="ko-KR" altLang="en-US" dirty="0"/>
              <a:t>표정인식</a:t>
            </a:r>
            <a:r>
              <a:rPr lang="en-US" altLang="ko-KR" dirty="0"/>
              <a:t>)</a:t>
            </a:r>
            <a:r>
              <a:rPr lang="ko-KR" altLang="en-US" dirty="0"/>
              <a:t> 및 문제제출</a:t>
            </a:r>
            <a:r>
              <a:rPr lang="en-US" altLang="ko-KR" dirty="0"/>
              <a:t> </a:t>
            </a:r>
            <a:r>
              <a:rPr lang="ko-KR" altLang="en-US" dirty="0"/>
              <a:t>및 분석과</a:t>
            </a:r>
            <a:r>
              <a:rPr lang="en-US" altLang="ko-KR" dirty="0"/>
              <a:t> </a:t>
            </a:r>
            <a:r>
              <a:rPr lang="ko-KR" altLang="en-US" dirty="0"/>
              <a:t>사이트</a:t>
            </a:r>
            <a:r>
              <a:rPr lang="en-US" altLang="ko-KR" dirty="0"/>
              <a:t>(</a:t>
            </a:r>
            <a:r>
              <a:rPr lang="ko-KR" altLang="en-US" dirty="0" err="1"/>
              <a:t>챗봇상담</a:t>
            </a:r>
            <a:r>
              <a:rPr lang="en-US" altLang="ko-KR" dirty="0"/>
              <a:t>, </a:t>
            </a:r>
            <a:r>
              <a:rPr lang="ko-KR" altLang="en-US" dirty="0"/>
              <a:t>사이트소개</a:t>
            </a:r>
            <a:r>
              <a:rPr lang="en-US" altLang="ko-KR" dirty="0"/>
              <a:t>, </a:t>
            </a:r>
            <a:r>
              <a:rPr lang="ko-KR" altLang="en-US" dirty="0" err="1"/>
              <a:t>판매칸</a:t>
            </a:r>
            <a:r>
              <a:rPr lang="en-US" altLang="ko-KR" dirty="0"/>
              <a:t>)</a:t>
            </a:r>
            <a:r>
              <a:rPr lang="ko-KR" altLang="en-US" dirty="0"/>
              <a:t>을 구축하는 것으로 계획되었음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면접프로그램에 도움을 줄 수 있는 </a:t>
            </a:r>
            <a:r>
              <a:rPr lang="ko-KR" altLang="en-US" dirty="0" err="1"/>
              <a:t>챗봇을</a:t>
            </a:r>
            <a:r>
              <a:rPr lang="ko-KR" altLang="en-US" dirty="0"/>
              <a:t> 구현하고자 하였음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  <p:pic>
        <p:nvPicPr>
          <p:cNvPr id="11" name="그림 10" descr="텍스트, 스크린샷, 폰트, 직사각형이(가) 표시된 사진&#10;&#10;자동 생성된 설명">
            <a:extLst>
              <a:ext uri="{FF2B5EF4-FFF2-40B4-BE49-F238E27FC236}">
                <a16:creationId xmlns:a16="http://schemas.microsoft.com/office/drawing/2014/main" id="{B932D95C-C948-6912-8944-E05C9F998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22348"/>
            <a:ext cx="5366327" cy="4466032"/>
          </a:xfrm>
          <a:prstGeom prst="rect">
            <a:avLst/>
          </a:prstGeom>
        </p:spPr>
      </p:pic>
      <p:pic>
        <p:nvPicPr>
          <p:cNvPr id="9" name="그림 8" descr="텍스트, 스크린샷, 브랜드, 온라인 광고이(가) 표시된 사진&#10;&#10;자동 생성된 설명">
            <a:extLst>
              <a:ext uri="{FF2B5EF4-FFF2-40B4-BE49-F238E27FC236}">
                <a16:creationId xmlns:a16="http://schemas.microsoft.com/office/drawing/2014/main" id="{160920F9-B0E7-6CE4-D228-F9D4BFCB9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94621"/>
            <a:ext cx="5366326" cy="238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20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인공지능 면접사이트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Llama2</a:t>
            </a:r>
            <a:r>
              <a:rPr lang="ko-KR" altLang="en-US" dirty="0"/>
              <a:t> </a:t>
            </a:r>
            <a:r>
              <a:rPr lang="en-US" altLang="ko-KR" dirty="0"/>
              <a:t>7B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하드웨어 문제로 실패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Llama2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이용 </a:t>
            </a:r>
            <a:r>
              <a:rPr lang="en-US" altLang="ko-KR" dirty="0"/>
              <a:t>: </a:t>
            </a:r>
            <a:r>
              <a:rPr lang="ko-KR" altLang="en-US" dirty="0"/>
              <a:t>속도</a:t>
            </a:r>
            <a:r>
              <a:rPr lang="en-US" altLang="ko-KR" dirty="0"/>
              <a:t> </a:t>
            </a:r>
            <a:r>
              <a:rPr lang="ko-KR" altLang="en-US" dirty="0"/>
              <a:t>및 번역품질 문제로 실패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RWKV : </a:t>
            </a:r>
            <a:r>
              <a:rPr lang="ko-KR" altLang="en-US" dirty="0" err="1"/>
              <a:t>헐루시네이션</a:t>
            </a:r>
            <a:r>
              <a:rPr lang="ko-KR" altLang="en-US" dirty="0"/>
              <a:t> 문제로 실패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이후 시간부족으로 </a:t>
            </a:r>
            <a:r>
              <a:rPr lang="en-US" altLang="ko-KR" dirty="0"/>
              <a:t>CSS, </a:t>
            </a:r>
            <a:r>
              <a:rPr lang="ko-KR" altLang="en-US" dirty="0"/>
              <a:t>평가결과표 부분을 </a:t>
            </a:r>
            <a:r>
              <a:rPr lang="en-US" altLang="ko-KR" dirty="0"/>
              <a:t>Django</a:t>
            </a:r>
            <a:r>
              <a:rPr lang="ko-KR" altLang="en-US" dirty="0"/>
              <a:t>에 구현하는 업무를 담당</a:t>
            </a:r>
            <a:endParaRPr lang="en-US" altLang="ko-KR" dirty="0"/>
          </a:p>
        </p:txBody>
      </p:sp>
      <p:pic>
        <p:nvPicPr>
          <p:cNvPr id="6" name="내용 개체 틀 5" descr="라마, 포유류, 알파카, 낙타과이(가) 표시된 사진&#10;&#10;자동 생성된 설명">
            <a:extLst>
              <a:ext uri="{FF2B5EF4-FFF2-40B4-BE49-F238E27FC236}">
                <a16:creationId xmlns:a16="http://schemas.microsoft.com/office/drawing/2014/main" id="{7EC379F9-9328-D1B2-207C-D7E55F6DCF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929384"/>
            <a:ext cx="4197283" cy="2274971"/>
          </a:xfrm>
        </p:spPr>
      </p:pic>
      <p:pic>
        <p:nvPicPr>
          <p:cNvPr id="8" name="그림 7" descr="예술, 만화 영화, 새이(가) 표시된 사진&#10;&#10;자동 생성된 설명">
            <a:extLst>
              <a:ext uri="{FF2B5EF4-FFF2-40B4-BE49-F238E27FC236}">
                <a16:creationId xmlns:a16="http://schemas.microsoft.com/office/drawing/2014/main" id="{2482CF99-98CD-9F9B-DAFF-AAAC06034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214" y="4262086"/>
            <a:ext cx="1919258" cy="191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25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인공지능 면접사이트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의의 및 한계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인공지능을 통한 </a:t>
            </a:r>
            <a:r>
              <a:rPr lang="ko-KR" altLang="en-US" dirty="0" err="1"/>
              <a:t>챗봇구현의</a:t>
            </a:r>
            <a:r>
              <a:rPr lang="ko-KR" altLang="en-US" dirty="0"/>
              <a:t> 한계에 봉착하게 되었음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인공지능 구현을 위한 </a:t>
            </a:r>
            <a:r>
              <a:rPr lang="en-US" altLang="ko-KR" dirty="0"/>
              <a:t>GPU </a:t>
            </a:r>
            <a:r>
              <a:rPr lang="ko-KR" altLang="en-US" dirty="0"/>
              <a:t>확보</a:t>
            </a:r>
            <a:r>
              <a:rPr lang="en-US" altLang="ko-KR" dirty="0"/>
              <a:t>, CUDA</a:t>
            </a:r>
            <a:r>
              <a:rPr lang="ko-KR" altLang="en-US" dirty="0"/>
              <a:t>사용에 대한 필요성을 체감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Django</a:t>
            </a:r>
            <a:r>
              <a:rPr lang="ko-KR" altLang="en-US" dirty="0"/>
              <a:t>에 </a:t>
            </a:r>
            <a:r>
              <a:rPr lang="en-US" altLang="ko-KR" dirty="0" err="1"/>
              <a:t>Plotly</a:t>
            </a:r>
            <a:r>
              <a:rPr lang="ko-KR" altLang="en-US" dirty="0"/>
              <a:t>와 같은 시각화를 구현하기 위한 방법을 터득하게 되었음</a:t>
            </a:r>
            <a:r>
              <a:rPr lang="en-US" altLang="ko-KR" dirty="0"/>
              <a:t>.</a:t>
            </a:r>
          </a:p>
        </p:txBody>
      </p:sp>
      <p:pic>
        <p:nvPicPr>
          <p:cNvPr id="10" name="내용 개체 틀 9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D459EF88-B51D-FD6D-D889-363EAAEA4D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041" y="1929384"/>
            <a:ext cx="5181600" cy="2237263"/>
          </a:xfrm>
        </p:spPr>
      </p:pic>
      <p:pic>
        <p:nvPicPr>
          <p:cNvPr id="12" name="그림 11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DF441650-C373-99C9-405A-823228511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041" y="4180307"/>
            <a:ext cx="5181600" cy="23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34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 err="1"/>
              <a:t>데이콘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국민대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상세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국민대학교 경영대학원에서 개최한 </a:t>
            </a:r>
            <a:r>
              <a:rPr lang="en-US" altLang="ko-KR" dirty="0" err="1"/>
              <a:t>Dacon</a:t>
            </a:r>
            <a:r>
              <a:rPr lang="en-US" altLang="ko-KR" dirty="0"/>
              <a:t> </a:t>
            </a:r>
            <a:r>
              <a:rPr lang="ko-KR" altLang="en-US" dirty="0"/>
              <a:t>대회로 맞춤 채용공고 알고리즘을 개발하는 것이 주제였음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주어진 데이터는 회사정보</a:t>
            </a:r>
            <a:r>
              <a:rPr lang="en-US" altLang="ko-KR" dirty="0"/>
              <a:t>, </a:t>
            </a:r>
            <a:r>
              <a:rPr lang="ko-KR" altLang="en-US" dirty="0"/>
              <a:t>채용자정보</a:t>
            </a:r>
            <a:r>
              <a:rPr lang="en-US" altLang="ko-KR" dirty="0"/>
              <a:t>, </a:t>
            </a:r>
            <a:r>
              <a:rPr lang="ko-KR" altLang="en-US" dirty="0"/>
              <a:t>학교</a:t>
            </a:r>
            <a:r>
              <a:rPr lang="en-US" altLang="ko-KR" dirty="0"/>
              <a:t>, </a:t>
            </a:r>
            <a:r>
              <a:rPr lang="ko-KR" altLang="en-US" dirty="0"/>
              <a:t>어학</a:t>
            </a:r>
            <a:r>
              <a:rPr lang="en-US" altLang="ko-KR" dirty="0"/>
              <a:t>, </a:t>
            </a:r>
            <a:r>
              <a:rPr lang="ko-KR" altLang="en-US" dirty="0"/>
              <a:t>자격증 등으로 </a:t>
            </a:r>
            <a:r>
              <a:rPr lang="ko-KR" altLang="en-US" dirty="0" err="1"/>
              <a:t>구성되어있었음</a:t>
            </a:r>
            <a:endParaRPr lang="en-US" altLang="ko-KR" dirty="0"/>
          </a:p>
        </p:txBody>
      </p:sp>
      <p:pic>
        <p:nvPicPr>
          <p:cNvPr id="5" name="그림 4" descr="텍스트, 전자제품, 컴퓨터, 스크린샷이(가) 표시된 사진&#10;&#10;자동 생성된 설명">
            <a:extLst>
              <a:ext uri="{FF2B5EF4-FFF2-40B4-BE49-F238E27FC236}">
                <a16:creationId xmlns:a16="http://schemas.microsoft.com/office/drawing/2014/main" id="{9CE47465-24B2-B7C2-8230-2B8557347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004290"/>
            <a:ext cx="5664200" cy="36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97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C59DDF-AC10-5456-8736-6F3F623D46C5}"/>
              </a:ext>
            </a:extLst>
          </p:cNvPr>
          <p:cNvSpPr txBox="1"/>
          <p:nvPr/>
        </p:nvSpPr>
        <p:spPr>
          <a:xfrm>
            <a:off x="5445302" y="1191804"/>
            <a:ext cx="451117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주요 사용 기술</a:t>
            </a:r>
            <a:r>
              <a:rPr lang="en-US" altLang="ko-KR" dirty="0"/>
              <a:t>(</a:t>
            </a:r>
            <a:r>
              <a:rPr lang="ko-KR" altLang="en-US" dirty="0"/>
              <a:t>보완해서 추가 작성해 주세요</a:t>
            </a:r>
            <a:r>
              <a:rPr lang="en-US" altLang="ko-KR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Pytoch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Javascript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SQL / </a:t>
            </a:r>
            <a:r>
              <a:rPr lang="en-US" altLang="ko-KR" dirty="0" err="1"/>
              <a:t>mySQL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Matplotlip</a:t>
            </a:r>
            <a:r>
              <a:rPr lang="en-US" altLang="ko-KR" dirty="0"/>
              <a:t> / </a:t>
            </a:r>
            <a:r>
              <a:rPr lang="en-US" altLang="ko-KR" dirty="0" err="1"/>
              <a:t>Plotly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151C5-B8B6-658A-B2EA-28C75E1CB6A7}"/>
              </a:ext>
            </a:extLst>
          </p:cNvPr>
          <p:cNvSpPr txBox="1"/>
          <p:nvPr/>
        </p:nvSpPr>
        <p:spPr>
          <a:xfrm>
            <a:off x="1128444" y="953785"/>
            <a:ext cx="310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AI</a:t>
            </a:r>
            <a:r>
              <a:rPr lang="ko-KR" altLang="en-US"/>
              <a:t>개발자 지원자 임규상입니다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1FEE99-6A07-BDB6-9184-E5B193259075}"/>
              </a:ext>
            </a:extLst>
          </p:cNvPr>
          <p:cNvSpPr txBox="1"/>
          <p:nvPr/>
        </p:nvSpPr>
        <p:spPr>
          <a:xfrm>
            <a:off x="5556606" y="4806595"/>
            <a:ext cx="6114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교육이수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서울시 </a:t>
            </a:r>
            <a:r>
              <a:rPr lang="en-US" altLang="ko-KR"/>
              <a:t>SeSAC </a:t>
            </a:r>
            <a:r>
              <a:rPr lang="ko-KR" altLang="en-US"/>
              <a:t>금천</a:t>
            </a:r>
            <a:r>
              <a:rPr lang="en-US" altLang="ko-KR"/>
              <a:t>3</a:t>
            </a:r>
            <a:r>
              <a:rPr lang="ko-KR" altLang="en-US"/>
              <a:t>기</a:t>
            </a:r>
            <a:r>
              <a:rPr lang="en-US" altLang="ko-KR"/>
              <a:t>AI</a:t>
            </a:r>
            <a:r>
              <a:rPr lang="ko-KR" altLang="en-US"/>
              <a:t>융합 서비스 개발자 양성과정</a:t>
            </a:r>
            <a:endParaRPr lang="en-US" altLang="ko-KR"/>
          </a:p>
          <a:p>
            <a:r>
              <a:rPr lang="en-US" altLang="ko-KR"/>
              <a:t>(2023.08.28~2024.01.09)</a:t>
            </a:r>
          </a:p>
          <a:p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2EE87B-8F28-A863-3F8F-555154A8EBE8}"/>
              </a:ext>
            </a:extLst>
          </p:cNvPr>
          <p:cNvSpPr txBox="1"/>
          <p:nvPr/>
        </p:nvSpPr>
        <p:spPr>
          <a:xfrm>
            <a:off x="1089061" y="5332288"/>
            <a:ext cx="2725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연락처 </a:t>
            </a:r>
            <a:r>
              <a:rPr lang="en-US" altLang="ko-KR"/>
              <a:t>:   010-4181-3890</a:t>
            </a:r>
          </a:p>
          <a:p>
            <a:r>
              <a:rPr lang="ko-KR" altLang="en-US"/>
              <a:t>이메일 </a:t>
            </a:r>
            <a:r>
              <a:rPr lang="en-US" altLang="ko-KR"/>
              <a:t>:  </a:t>
            </a:r>
            <a:endParaRPr lang="ko-KR" altLang="en-US"/>
          </a:p>
        </p:txBody>
      </p:sp>
      <p:pic>
        <p:nvPicPr>
          <p:cNvPr id="3" name="그림 2" descr="사람, 인간의 얼굴, 의류, 넥타이이(가) 표시된 사진&#10;&#10;자동 생성된 설명">
            <a:extLst>
              <a:ext uri="{FF2B5EF4-FFF2-40B4-BE49-F238E27FC236}">
                <a16:creationId xmlns:a16="http://schemas.microsoft.com/office/drawing/2014/main" id="{D16B8CF0-15CE-9C3A-B5DE-37F479AE0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681" y="1715784"/>
            <a:ext cx="2220650" cy="29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96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 err="1"/>
              <a:t>데이콘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국민대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과정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도구는 기존 </a:t>
            </a:r>
            <a:r>
              <a:rPr lang="ko-KR" altLang="en-US" dirty="0" err="1"/>
              <a:t>전처리</a:t>
            </a:r>
            <a:r>
              <a:rPr lang="ko-KR" altLang="en-US" dirty="0"/>
              <a:t> 방법을 사용</a:t>
            </a:r>
            <a:r>
              <a:rPr lang="en-US" altLang="ko-KR" dirty="0"/>
              <a:t>, Random Forest Classification</a:t>
            </a:r>
            <a:r>
              <a:rPr lang="ko-KR" altLang="en-US" dirty="0"/>
              <a:t>을 사용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주요한 주제를 면허</a:t>
            </a:r>
            <a:r>
              <a:rPr lang="en-US" altLang="ko-KR" dirty="0"/>
              <a:t>, </a:t>
            </a:r>
            <a:r>
              <a:rPr lang="ko-KR" altLang="en-US" dirty="0"/>
              <a:t>외국어</a:t>
            </a:r>
            <a:r>
              <a:rPr lang="en-US" altLang="ko-KR" dirty="0"/>
              <a:t>, </a:t>
            </a:r>
            <a:r>
              <a:rPr lang="ko-KR" altLang="en-US" dirty="0"/>
              <a:t>채용자</a:t>
            </a:r>
            <a:r>
              <a:rPr lang="en-US" altLang="ko-KR" dirty="0"/>
              <a:t>, </a:t>
            </a:r>
            <a:r>
              <a:rPr lang="ko-KR" altLang="en-US" dirty="0"/>
              <a:t>학교</a:t>
            </a:r>
            <a:r>
              <a:rPr lang="en-US" altLang="ko-KR" dirty="0"/>
              <a:t>, </a:t>
            </a:r>
            <a:r>
              <a:rPr lang="ko-KR" altLang="en-US" dirty="0"/>
              <a:t>회사로 총 </a:t>
            </a:r>
            <a:r>
              <a:rPr lang="en-US" altLang="ko-KR" dirty="0"/>
              <a:t>5</a:t>
            </a:r>
            <a:r>
              <a:rPr lang="ko-KR" altLang="en-US" dirty="0"/>
              <a:t>개 분류로 전처리를 진행하였음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전처리를 한 자료를 토대로 유사성을 계산하여 답안을 제출하였음</a:t>
            </a:r>
            <a:r>
              <a:rPr lang="en-US" altLang="ko-KR" dirty="0"/>
              <a:t>. </a:t>
            </a:r>
          </a:p>
        </p:txBody>
      </p:sp>
      <p:pic>
        <p:nvPicPr>
          <p:cNvPr id="8" name="그림 7" descr="텍스트, 스크린샷, 메뉴, 번호이(가) 표시된 사진&#10;&#10;자동 생성된 설명">
            <a:extLst>
              <a:ext uri="{FF2B5EF4-FFF2-40B4-BE49-F238E27FC236}">
                <a16:creationId xmlns:a16="http://schemas.microsoft.com/office/drawing/2014/main" id="{60B04D6D-D908-B0EC-B34A-DF8A91607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650" y="2057847"/>
            <a:ext cx="5527149" cy="387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23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 err="1"/>
              <a:t>데이콘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국민대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결과 및 한계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1,166</a:t>
            </a:r>
            <a:r>
              <a:rPr lang="ko-KR" altLang="en-US" dirty="0"/>
              <a:t>명이 참가한 대회에서 </a:t>
            </a:r>
            <a:r>
              <a:rPr lang="en-US" altLang="ko-KR" dirty="0"/>
              <a:t>184</a:t>
            </a:r>
            <a:r>
              <a:rPr lang="ko-KR" altLang="en-US" dirty="0"/>
              <a:t>위를 달성하였으며 개선안 이외에 여러 시도를 시도하였으나 실패하였음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실전적인 부분은 많은 어려움이 따른다는 것을 깨닫게 되었음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828147-949F-F1CA-7BF0-E0213F3A8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638" y="2112818"/>
            <a:ext cx="5586410" cy="457200"/>
          </a:xfrm>
          <a:prstGeom prst="rect">
            <a:avLst/>
          </a:prstGeom>
        </p:spPr>
      </p:pic>
      <p:pic>
        <p:nvPicPr>
          <p:cNvPr id="7" name="그림 6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6ECFEC9-DC9F-6D3E-92E3-EBA9657ED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638" y="2535188"/>
            <a:ext cx="5807362" cy="304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32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데이콘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소득예측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상세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미국 가구의 소득예측을 하는 프로젝트였음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기존 </a:t>
            </a:r>
            <a:r>
              <a:rPr lang="ko-KR" altLang="en-US" dirty="0" err="1"/>
              <a:t>전처리</a:t>
            </a:r>
            <a:r>
              <a:rPr lang="ko-KR" altLang="en-US" dirty="0"/>
              <a:t> 방법을 전부 동원하여 낮은 점수를 내는 것을 목표로 함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미국의 학력</a:t>
            </a:r>
            <a:r>
              <a:rPr lang="en-US" altLang="ko-KR" dirty="0"/>
              <a:t>, </a:t>
            </a:r>
            <a:r>
              <a:rPr lang="ko-KR" altLang="en-US" dirty="0"/>
              <a:t>산업</a:t>
            </a:r>
            <a:r>
              <a:rPr lang="en-US" altLang="ko-KR" dirty="0"/>
              <a:t>, </a:t>
            </a:r>
            <a:r>
              <a:rPr lang="ko-KR" altLang="en-US" dirty="0"/>
              <a:t>인종</a:t>
            </a:r>
            <a:r>
              <a:rPr lang="en-US" altLang="ko-KR" dirty="0"/>
              <a:t>, </a:t>
            </a:r>
            <a:r>
              <a:rPr lang="ko-KR" altLang="en-US" dirty="0" err="1"/>
              <a:t>문화등을</a:t>
            </a:r>
            <a:r>
              <a:rPr lang="ko-KR" altLang="en-US" dirty="0"/>
              <a:t> 확인하여 답안을 </a:t>
            </a:r>
            <a:r>
              <a:rPr lang="ko-KR" altLang="en-US" dirty="0" err="1"/>
              <a:t>제출해야함</a:t>
            </a:r>
            <a:r>
              <a:rPr lang="en-US" altLang="ko-KR" dirty="0"/>
              <a:t>.</a:t>
            </a:r>
          </a:p>
        </p:txBody>
      </p:sp>
      <p:pic>
        <p:nvPicPr>
          <p:cNvPr id="6" name="그림 5" descr="텍스트, 스크린샷, 웹 페이지, 웹사이트이(가) 표시된 사진&#10;&#10;자동 생성된 설명">
            <a:extLst>
              <a:ext uri="{FF2B5EF4-FFF2-40B4-BE49-F238E27FC236}">
                <a16:creationId xmlns:a16="http://schemas.microsoft.com/office/drawing/2014/main" id="{A8EB5F69-04BB-11D0-670F-D4DB9AD7A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094584"/>
            <a:ext cx="5714999" cy="30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31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데이콘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소득예측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과정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각 카테고리를 </a:t>
            </a:r>
            <a:r>
              <a:rPr lang="ko-KR" altLang="en-US" dirty="0" err="1"/>
              <a:t>원핫</a:t>
            </a:r>
            <a:r>
              <a:rPr lang="ko-KR" altLang="en-US" dirty="0"/>
              <a:t> 인코딩을 하여 분석하는 전략을 사용하였음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연관성분석을 통하여 사용 가능한 </a:t>
            </a:r>
            <a:r>
              <a:rPr lang="ko-KR" altLang="en-US" dirty="0" err="1"/>
              <a:t>잘를</a:t>
            </a:r>
            <a:r>
              <a:rPr lang="ko-KR" altLang="en-US" dirty="0"/>
              <a:t> 먼저 파악하고 소득이 </a:t>
            </a:r>
            <a:r>
              <a:rPr lang="en-US" altLang="ko-KR" dirty="0"/>
              <a:t>0</a:t>
            </a:r>
            <a:r>
              <a:rPr lang="ko-KR" altLang="en-US" dirty="0"/>
              <a:t>인 사람들을 먼저 파악하고 기타 인원들을 분류하는 전략을 사용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오른쪽의 주석은 당시 자료에 대한 분석과 그에 따른 전략편성을 요약한 글이다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850A78F8-CB3C-1D50-F6DD-735ADBC35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00276"/>
            <a:ext cx="5181600" cy="1117770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27126FD3-C352-3FF2-23A7-B620F0972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18046"/>
            <a:ext cx="4729795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31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67EA3-3C35-57BE-C19C-E2E8971AF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 err="1"/>
              <a:t>데이콘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소득예측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110FFA-77A2-EF0F-48C5-0FD4C2FB61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1,221</a:t>
            </a:r>
            <a:r>
              <a:rPr lang="ko-KR" altLang="en-US" dirty="0"/>
              <a:t>명의 개인참가자 중 </a:t>
            </a:r>
            <a:r>
              <a:rPr lang="en-US" altLang="ko-KR" dirty="0"/>
              <a:t>330</a:t>
            </a:r>
            <a:r>
              <a:rPr lang="ko-KR" altLang="en-US" dirty="0"/>
              <a:t>위를 기록하였음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개인 참가자 단위로 참가 가능한 대회에 최초로 참가한 사례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기초적인 교육내용만으로 이룩한 성과로 기존에 교육내용을 정리한 것에 혜택을 받은 대회였음</a:t>
            </a:r>
            <a:endParaRPr lang="en-US" altLang="ko-KR" dirty="0"/>
          </a:p>
          <a:p>
            <a:pPr>
              <a:buFontTx/>
              <a:buChar char="-"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6D823D-7D6C-83A1-BFB6-46EEDC0CA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019800" y="2356591"/>
            <a:ext cx="5624510" cy="436992"/>
          </a:xfrm>
          <a:prstGeom prst="rect">
            <a:avLst/>
          </a:prstGeom>
        </p:spPr>
      </p:pic>
      <p:pic>
        <p:nvPicPr>
          <p:cNvPr id="9" name="그림 8" descr="텍스트, 폰트, 라인, 스크린샷이(가) 표시된 사진&#10;&#10;자동 생성된 설명">
            <a:extLst>
              <a:ext uri="{FF2B5EF4-FFF2-40B4-BE49-F238E27FC236}">
                <a16:creationId xmlns:a16="http://schemas.microsoft.com/office/drawing/2014/main" id="{8CDCB2B1-A6B3-0B56-B9A8-A6EBF2153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055348"/>
            <a:ext cx="5624510" cy="132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52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DA66F7E-9EC0-E143-94A1-BCE569DFC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/>
              <a:t>목차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텍스트 개체 틀 3">
            <a:extLst>
              <a:ext uri="{FF2B5EF4-FFF2-40B4-BE49-F238E27FC236}">
                <a16:creationId xmlns:a16="http://schemas.microsoft.com/office/drawing/2014/main" id="{31CF5217-F1B7-87B7-6B7B-981F1E251A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8161890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6122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948A-199F-D98A-A1CC-BBD15F5A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지표 코딩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D4CC1-2AF9-7A42-6F8D-CD81E938F8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상세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2017</a:t>
            </a:r>
            <a:r>
              <a:rPr lang="ko-KR" altLang="en-US" dirty="0"/>
              <a:t>년 기점으로 시작하였으며 기술적 지표를 이용한 투자법을 연구하기 시작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2020</a:t>
            </a:r>
            <a:r>
              <a:rPr lang="ko-KR" altLang="en-US" dirty="0"/>
              <a:t>년 지표를 직접 코딩</a:t>
            </a:r>
            <a:r>
              <a:rPr lang="en-US" altLang="ko-KR" dirty="0"/>
              <a:t>, </a:t>
            </a:r>
            <a:r>
              <a:rPr lang="ko-KR" altLang="en-US" dirty="0"/>
              <a:t>제작하여 전략을 작성하기 시작</a:t>
            </a:r>
          </a:p>
          <a:p>
            <a:pPr>
              <a:buFontTx/>
              <a:buChar char="-"/>
            </a:pPr>
            <a:r>
              <a:rPr lang="ko-KR" altLang="en-US" dirty="0"/>
              <a:t>기반 자료는 </a:t>
            </a:r>
            <a:r>
              <a:rPr lang="en-US" altLang="ko-KR" dirty="0"/>
              <a:t>[</a:t>
            </a:r>
            <a:r>
              <a:rPr lang="ko-KR" altLang="en-US" dirty="0"/>
              <a:t>차트의 정석 </a:t>
            </a:r>
            <a:r>
              <a:rPr lang="en-US" altLang="ko-KR" dirty="0"/>
              <a:t>-</a:t>
            </a:r>
            <a:r>
              <a:rPr lang="ko-KR" altLang="en-US" dirty="0" err="1"/>
              <a:t>김중근</a:t>
            </a:r>
            <a:r>
              <a:rPr lang="ko-KR" altLang="en-US" dirty="0"/>
              <a:t> 저서</a:t>
            </a:r>
            <a:r>
              <a:rPr lang="en-US" altLang="ko-KR" dirty="0"/>
              <a:t>]</a:t>
            </a:r>
            <a:r>
              <a:rPr lang="ko-KR" altLang="en-US" dirty="0"/>
              <a:t>를 참고하여 제작</a:t>
            </a:r>
          </a:p>
        </p:txBody>
      </p:sp>
      <p:pic>
        <p:nvPicPr>
          <p:cNvPr id="6" name="내용 개체 틀 5" descr="스크린샷, 텍스트이(가) 표시된 사진&#10;&#10;자동 생성된 설명">
            <a:extLst>
              <a:ext uri="{FF2B5EF4-FFF2-40B4-BE49-F238E27FC236}">
                <a16:creationId xmlns:a16="http://schemas.microsoft.com/office/drawing/2014/main" id="{BDE74466-AD10-9852-A16A-C04534976B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67" y="2040831"/>
            <a:ext cx="6209390" cy="3327036"/>
          </a:xfrm>
        </p:spPr>
      </p:pic>
    </p:spTree>
    <p:extLst>
      <p:ext uri="{BB962C8B-B14F-4D97-AF65-F5344CB8AC3E}">
        <p14:creationId xmlns:p14="http://schemas.microsoft.com/office/powerpoint/2010/main" val="358272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948A-199F-D98A-A1CC-BBD15F5A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</a:t>
            </a:r>
            <a:r>
              <a:rPr lang="ko-KR" altLang="en-US"/>
              <a:t>지표 코딩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D4CC1-2AF9-7A42-6F8D-CD81E938F8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사용 도구는 </a:t>
            </a:r>
            <a:r>
              <a:rPr lang="en-US" altLang="ko-KR" dirty="0"/>
              <a:t>“</a:t>
            </a:r>
            <a:r>
              <a:rPr lang="ko-KR" altLang="en-US" dirty="0" err="1"/>
              <a:t>파인스크립트</a:t>
            </a:r>
            <a:r>
              <a:rPr lang="en-US" altLang="ko-KR" dirty="0"/>
              <a:t>”</a:t>
            </a:r>
            <a:r>
              <a:rPr lang="ko-KR" altLang="en-US" dirty="0"/>
              <a:t>로 </a:t>
            </a:r>
            <a:r>
              <a:rPr lang="ko-KR" altLang="en-US" dirty="0" err="1"/>
              <a:t>파이썬과</a:t>
            </a:r>
            <a:r>
              <a:rPr lang="ko-KR" altLang="en-US" dirty="0"/>
              <a:t> 자바스크립트의 장점을 결합한 언어임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 err="1"/>
              <a:t>파인스크립트를</a:t>
            </a:r>
            <a:r>
              <a:rPr lang="ko-KR" altLang="en-US" dirty="0"/>
              <a:t> 사용하여 </a:t>
            </a:r>
            <a:r>
              <a:rPr lang="en-US" altLang="ko-KR" dirty="0"/>
              <a:t>2023</a:t>
            </a:r>
            <a:r>
              <a:rPr lang="ko-KR" altLang="en-US" dirty="0"/>
              <a:t>년까지 </a:t>
            </a:r>
            <a:r>
              <a:rPr lang="en-US" altLang="ko-KR" dirty="0"/>
              <a:t>100</a:t>
            </a:r>
            <a:r>
              <a:rPr lang="ko-KR" altLang="en-US" dirty="0"/>
              <a:t>개 이상의 기술적 지표를 직접 제작하였음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/>
              <a:t>단순 지표개발을 넘어 자동거래 시스템을 제작하는 기초를 마련</a:t>
            </a:r>
          </a:p>
        </p:txBody>
      </p:sp>
      <p:pic>
        <p:nvPicPr>
          <p:cNvPr id="8" name="내용 개체 틀 7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AF2D2FC1-40ED-F244-21E3-EF7F830888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13541"/>
            <a:ext cx="5181600" cy="3683455"/>
          </a:xfrm>
        </p:spPr>
      </p:pic>
    </p:spTree>
    <p:extLst>
      <p:ext uri="{BB962C8B-B14F-4D97-AF65-F5344CB8AC3E}">
        <p14:creationId xmlns:p14="http://schemas.microsoft.com/office/powerpoint/2010/main" val="2779721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948A-199F-D98A-A1CC-BBD15F5A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지표 코딩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2D4CC1-2AF9-7A42-6F8D-CD81E938F89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의의 및 한계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파인 스크립트를 이용한 지표제작 및 </a:t>
            </a:r>
            <a:r>
              <a:rPr lang="ko-KR" altLang="en-US" dirty="0" err="1"/>
              <a:t>키움증권</a:t>
            </a:r>
            <a:r>
              <a:rPr lang="ko-KR" altLang="en-US" dirty="0"/>
              <a:t> </a:t>
            </a:r>
            <a:r>
              <a:rPr lang="en-US" altLang="ko-KR" dirty="0"/>
              <a:t>C</a:t>
            </a:r>
            <a:r>
              <a:rPr lang="ko-KR" altLang="en-US" dirty="0"/>
              <a:t>언어를 이용한 코딩을 오래전부터 시작함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기초적인 코딩 요령에 대해 숙지하게 되었으며 데이터 분석의 기반이 되었음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코딩기술의 부족을 체감하여 부트캠프 참여의 계기가 됨</a:t>
            </a:r>
          </a:p>
        </p:txBody>
      </p:sp>
      <p:pic>
        <p:nvPicPr>
          <p:cNvPr id="5" name="그림 4" descr="스크린샷, 텍스트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8A2CC7A3-53F2-E072-5FFA-C4A7010CA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432" y="2228427"/>
            <a:ext cx="4819368" cy="1325563"/>
          </a:xfrm>
          <a:prstGeom prst="rect">
            <a:avLst/>
          </a:prstGeom>
        </p:spPr>
      </p:pic>
      <p:pic>
        <p:nvPicPr>
          <p:cNvPr id="7" name="그림 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6E56CD1-30DD-459C-4186-1A7FA4B24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432" y="3553990"/>
            <a:ext cx="4819368" cy="153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12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4010C-546F-7F55-F3EC-ED014E21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실시간 가격기록기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FD3E3-3AA6-004C-BD58-7B7AE2815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상세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가격을 초 단위로 기록하는 프로그램이 필요하였음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err="1"/>
              <a:t>키움증권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  <a:r>
              <a:rPr lang="ko-KR" altLang="en-US" dirty="0"/>
              <a:t>와 연동하여 엑셀 </a:t>
            </a:r>
            <a:r>
              <a:rPr lang="en-US" altLang="ko-KR" dirty="0"/>
              <a:t>VBA</a:t>
            </a:r>
            <a:r>
              <a:rPr lang="ko-KR" altLang="en-US" dirty="0"/>
              <a:t>언어를 이용한 실시간 가격기록기를 제작하였음</a:t>
            </a:r>
            <a:r>
              <a:rPr lang="en-US" altLang="ko-KR" dirty="0"/>
              <a:t>.</a:t>
            </a:r>
          </a:p>
          <a:p>
            <a:pPr>
              <a:buFontTx/>
              <a:buChar char="-"/>
            </a:pPr>
            <a:r>
              <a:rPr lang="ko-KR" altLang="en-US" dirty="0" err="1"/>
              <a:t>키움증권</a:t>
            </a:r>
            <a:r>
              <a:rPr lang="ko-KR" altLang="en-US" dirty="0"/>
              <a:t> 실시간 가격이 엑셀에 </a:t>
            </a:r>
            <a:r>
              <a:rPr lang="ko-KR" altLang="en-US" dirty="0" err="1"/>
              <a:t>반영될때</a:t>
            </a:r>
            <a:r>
              <a:rPr lang="ko-KR" altLang="en-US" dirty="0"/>
              <a:t> 해당 가격을 기록하는 방식이었음</a:t>
            </a:r>
            <a:r>
              <a:rPr lang="en-US" altLang="ko-KR" dirty="0"/>
              <a:t>.</a:t>
            </a:r>
          </a:p>
        </p:txBody>
      </p:sp>
      <p:pic>
        <p:nvPicPr>
          <p:cNvPr id="6" name="내용 개체 틀 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127498A9-0D8D-18C6-C03E-0B49E124BE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29384"/>
            <a:ext cx="5181600" cy="2613751"/>
          </a:xfrm>
        </p:spPr>
      </p:pic>
      <p:pic>
        <p:nvPicPr>
          <p:cNvPr id="8" name="그림 7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B9C35787-9DBD-BA8A-AA91-4472DE411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418" y="2828635"/>
            <a:ext cx="4291127" cy="3429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7172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4010C-546F-7F55-F3EC-ED014E21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실시간 가격기록기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FD3E3-3AA6-004C-BD58-7B7AE2815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결과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err="1"/>
              <a:t>키움증권에서</a:t>
            </a:r>
            <a:r>
              <a:rPr lang="ko-KR" altLang="en-US" dirty="0"/>
              <a:t> 불러올 수 있는 종목 개수만큼 실시간 가격기록이 </a:t>
            </a:r>
            <a:r>
              <a:rPr lang="ko-KR" altLang="en-US" dirty="0" err="1"/>
              <a:t>가능해졌음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기초적인 </a:t>
            </a:r>
            <a:r>
              <a:rPr lang="en-US" altLang="ko-KR" dirty="0"/>
              <a:t>VBA</a:t>
            </a:r>
            <a:r>
              <a:rPr lang="ko-KR" altLang="en-US" dirty="0"/>
              <a:t>코딩을 통하여 실질적으로 데이터를 기록하고 저장 가능하게 되었음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VBA </a:t>
            </a:r>
            <a:r>
              <a:rPr lang="ko-KR" altLang="en-US" dirty="0"/>
              <a:t>경고기능을 통해 원하는 가격에 도달 시 </a:t>
            </a:r>
            <a:r>
              <a:rPr lang="ko-KR" altLang="en-US" dirty="0" err="1"/>
              <a:t>알람기능</a:t>
            </a:r>
            <a:r>
              <a:rPr lang="ko-KR" altLang="en-US" dirty="0"/>
              <a:t> 설정도 가능하였음</a:t>
            </a:r>
            <a:r>
              <a:rPr lang="en-US" altLang="ko-KR" dirty="0"/>
              <a:t>.</a:t>
            </a:r>
          </a:p>
        </p:txBody>
      </p:sp>
      <p:pic>
        <p:nvPicPr>
          <p:cNvPr id="8" name="내용 개체 틀 7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F1EA54B2-18C9-A00D-3DA1-70A743CCF3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74552"/>
            <a:ext cx="5181600" cy="2561433"/>
          </a:xfrm>
        </p:spPr>
      </p:pic>
    </p:spTree>
    <p:extLst>
      <p:ext uri="{BB962C8B-B14F-4D97-AF65-F5344CB8AC3E}">
        <p14:creationId xmlns:p14="http://schemas.microsoft.com/office/powerpoint/2010/main" val="2233410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84010C-546F-7F55-F3EC-ED014E21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실시간 가격기록기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CFD3E3-3AA6-004C-BD58-7B7AE2815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의의 및 한계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/>
              <a:t>VBA</a:t>
            </a:r>
            <a:r>
              <a:rPr lang="ko-KR" altLang="en-US" dirty="0"/>
              <a:t>를 이용한 코딩을 통해 엑셀에 데이터를 실시간으로 기록할 수 있게 되었음</a:t>
            </a:r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/>
              <a:t>엑셀을 통한 기록</a:t>
            </a:r>
            <a:r>
              <a:rPr lang="en-US" altLang="ko-KR" dirty="0"/>
              <a:t>, </a:t>
            </a:r>
            <a:r>
              <a:rPr lang="ko-KR" altLang="en-US" dirty="0"/>
              <a:t>알람</a:t>
            </a:r>
            <a:r>
              <a:rPr lang="en-US" altLang="ko-KR" dirty="0"/>
              <a:t>, </a:t>
            </a:r>
            <a:r>
              <a:rPr lang="ko-KR" altLang="en-US" dirty="0"/>
              <a:t>데이터화를 달성함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좀 더 정밀한 코딩기술의 필요성을 체감하여 추후 부트캠프에 참가하는 계기가 됨</a:t>
            </a:r>
            <a:endParaRPr lang="en-US" altLang="ko-KR" dirty="0"/>
          </a:p>
        </p:txBody>
      </p:sp>
      <p:pic>
        <p:nvPicPr>
          <p:cNvPr id="6" name="내용 개체 틀 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25FB83FB-AEE9-8B0E-DDFF-3B9EB7ADF5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33542"/>
            <a:ext cx="5181600" cy="2643453"/>
          </a:xfrm>
        </p:spPr>
      </p:pic>
    </p:spTree>
    <p:extLst>
      <p:ext uri="{BB962C8B-B14F-4D97-AF65-F5344CB8AC3E}">
        <p14:creationId xmlns:p14="http://schemas.microsoft.com/office/powerpoint/2010/main" val="26622632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icrosoft GothicNeo"/>
        <a:ea typeface=""/>
        <a:cs typeface=""/>
      </a:majorFont>
      <a:minorFont>
        <a:latin typeface="Microsoft GothicNe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841</Words>
  <Application>Microsoft Office PowerPoint</Application>
  <PresentationFormat>와이드스크린</PresentationFormat>
  <Paragraphs>128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Microsoft GothicNeo</vt:lpstr>
      <vt:lpstr>맑은 고딕</vt:lpstr>
      <vt:lpstr>Arial</vt:lpstr>
      <vt:lpstr>SketchyVTI</vt:lpstr>
      <vt:lpstr>프로젝트  포트폴리오</vt:lpstr>
      <vt:lpstr>PowerPoint 프레젠테이션</vt:lpstr>
      <vt:lpstr>목차</vt:lpstr>
      <vt:lpstr>1. 지표 코딩</vt:lpstr>
      <vt:lpstr>1. 지표 코딩</vt:lpstr>
      <vt:lpstr>1. 지표 코딩</vt:lpstr>
      <vt:lpstr>2. 실시간 가격기록기</vt:lpstr>
      <vt:lpstr>2. 실시간 가격기록기</vt:lpstr>
      <vt:lpstr>2. 실시간 가격기록기</vt:lpstr>
      <vt:lpstr>3. 곡물가격 프로젝트</vt:lpstr>
      <vt:lpstr>3. 곡물가격 프로젝트</vt:lpstr>
      <vt:lpstr>3. 곡물가격 프로젝트</vt:lpstr>
      <vt:lpstr>4. 끝말잇기 인공지능</vt:lpstr>
      <vt:lpstr>4. 끝말잇기 인공지능</vt:lpstr>
      <vt:lpstr>4. 끝말잇기 인공지능</vt:lpstr>
      <vt:lpstr>5. 인공지능 면접사이트</vt:lpstr>
      <vt:lpstr>5. 인공지능 면접사이트</vt:lpstr>
      <vt:lpstr>5. 인공지능 면접사이트</vt:lpstr>
      <vt:lpstr>6. 데이콘 – 국민대 프로젝트</vt:lpstr>
      <vt:lpstr>6. 데이콘 – 국민대 프로젝트</vt:lpstr>
      <vt:lpstr>6. 데이콘 – 국민대 프로젝트</vt:lpstr>
      <vt:lpstr>7. 데이콘 – 소득예측 프로젝트</vt:lpstr>
      <vt:lpstr>7. 데이콘 – 소득예측 프로젝트</vt:lpstr>
      <vt:lpstr>7. 데이콘 – 소득예측 프로젝트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프로젝트  포트폴리오</dc:title>
  <dc:creator>규상 임</dc:creator>
  <cp:lastModifiedBy>규상 임</cp:lastModifiedBy>
  <cp:revision>20</cp:revision>
  <dcterms:created xsi:type="dcterms:W3CDTF">2024-05-27T04:36:24Z</dcterms:created>
  <dcterms:modified xsi:type="dcterms:W3CDTF">2024-07-31T04:25:32Z</dcterms:modified>
</cp:coreProperties>
</file>